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6"/>
  </p:notesMasterIdLst>
  <p:handoutMasterIdLst>
    <p:handoutMasterId r:id="rId27"/>
  </p:handoutMasterIdLst>
  <p:sldIdLst>
    <p:sldId id="256" r:id="rId2"/>
    <p:sldId id="264" r:id="rId3"/>
    <p:sldId id="288" r:id="rId4"/>
    <p:sldId id="289" r:id="rId5"/>
    <p:sldId id="267" r:id="rId6"/>
    <p:sldId id="260" r:id="rId7"/>
    <p:sldId id="262" r:id="rId8"/>
    <p:sldId id="268" r:id="rId9"/>
    <p:sldId id="263" r:id="rId10"/>
    <p:sldId id="269" r:id="rId11"/>
    <p:sldId id="270" r:id="rId12"/>
    <p:sldId id="271" r:id="rId13"/>
    <p:sldId id="272" r:id="rId14"/>
    <p:sldId id="274" r:id="rId15"/>
    <p:sldId id="285" r:id="rId16"/>
    <p:sldId id="276" r:id="rId17"/>
    <p:sldId id="277" r:id="rId18"/>
    <p:sldId id="278" r:id="rId19"/>
    <p:sldId id="286" r:id="rId20"/>
    <p:sldId id="290" r:id="rId21"/>
    <p:sldId id="287" r:id="rId22"/>
    <p:sldId id="280" r:id="rId23"/>
    <p:sldId id="293" r:id="rId24"/>
    <p:sldId id="284" r:id="rId25"/>
  </p:sldIdLst>
  <p:sldSz cx="9144000" cy="6858000" type="screen4x3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385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>
        <p:scale>
          <a:sx n="75" d="100"/>
          <a:sy n="75" d="100"/>
        </p:scale>
        <p:origin x="-1224" y="1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45720" cy="4572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034F7F3-FA56-41C1-9F89-66FAED3BC68B}" type="doc">
      <dgm:prSet loTypeId="urn:microsoft.com/office/officeart/2005/8/layout/process2" loCatId="process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9E459C0E-2E59-4A90-A382-B02098E4EC22}">
      <dgm:prSet phldrT="[Texto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accent3">
            <a:lumMod val="20000"/>
            <a:lumOff val="80000"/>
          </a:schemeClr>
        </a:solidFill>
        <a:ln w="28575">
          <a:solidFill>
            <a:schemeClr val="tx1"/>
          </a:solidFill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convex"/>
          <a:contourClr>
            <a:srgbClr val="FFFFFF"/>
          </a:contourClr>
        </a:sp3d>
      </dgm:spPr>
      <dgm:t>
        <a:bodyPr/>
        <a:lstStyle/>
        <a:p>
          <a:pPr algn="just"/>
          <a:r>
            <a:rPr lang="es-EC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Analizar la evolución del proceso de producción de la cerveza en Ecuador. </a:t>
          </a:r>
          <a:endParaRPr lang="es-EC" dirty="0">
            <a:solidFill>
              <a:schemeClr val="tx1"/>
            </a:solidFill>
          </a:endParaRPr>
        </a:p>
      </dgm:t>
    </dgm:pt>
    <dgm:pt modelId="{33D5EC32-AB02-486D-BC26-490B11F334DD}" type="parTrans" cxnId="{82C57CB1-659B-43C9-8696-684417A426DB}">
      <dgm:prSet/>
      <dgm:spPr/>
      <dgm:t>
        <a:bodyPr/>
        <a:lstStyle/>
        <a:p>
          <a:endParaRPr lang="es-EC"/>
        </a:p>
      </dgm:t>
    </dgm:pt>
    <dgm:pt modelId="{C865DBC9-6841-472E-BDA8-99D4F8C8B0C1}" type="sibTrans" cxnId="{82C57CB1-659B-43C9-8696-684417A426DB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accent3">
            <a:lumMod val="75000"/>
          </a:schemeClr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z="-80000" prstMaterial="matte">
          <a:bevelT w="127000" h="63500" prst="convex"/>
        </a:sp3d>
      </dgm:spPr>
      <dgm:t>
        <a:bodyPr/>
        <a:lstStyle/>
        <a:p>
          <a:endParaRPr lang="es-EC"/>
        </a:p>
      </dgm:t>
    </dgm:pt>
    <dgm:pt modelId="{868544AC-B0AD-4A58-9245-5EACC847ADA3}">
      <dgm:prSet phldrT="[Texto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accent3">
            <a:lumMod val="20000"/>
            <a:lumOff val="80000"/>
          </a:schemeClr>
        </a:solidFill>
        <a:ln w="28575">
          <a:solidFill>
            <a:schemeClr val="tx1"/>
          </a:solidFill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convex"/>
          <a:contourClr>
            <a:srgbClr val="FFFFFF"/>
          </a:contourClr>
        </a:sp3d>
      </dgm:spPr>
      <dgm:t>
        <a:bodyPr/>
        <a:lstStyle/>
        <a:p>
          <a:pPr algn="just"/>
          <a:r>
            <a:rPr lang="es-EC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Determinar la viabilidad técnica-económica de la implementación del proceso de pasteurización flash como una propuesta de mejoramiento al proceso actual de la planta Guayaquil-Pascuales de la Cervecería Nacional.</a:t>
          </a:r>
          <a:endParaRPr lang="es-EC" dirty="0">
            <a:solidFill>
              <a:schemeClr val="tx1"/>
            </a:solidFill>
          </a:endParaRPr>
        </a:p>
      </dgm:t>
    </dgm:pt>
    <dgm:pt modelId="{F25577AC-4867-4EB4-9CA9-73D4F5CEFC78}" type="parTrans" cxnId="{F611AE29-AE13-4929-9F7F-AD601AEFB7BA}">
      <dgm:prSet/>
      <dgm:spPr/>
      <dgm:t>
        <a:bodyPr/>
        <a:lstStyle/>
        <a:p>
          <a:endParaRPr lang="es-EC"/>
        </a:p>
      </dgm:t>
    </dgm:pt>
    <dgm:pt modelId="{88132C2E-3CA0-4FB2-AF38-18553115C148}" type="sibTrans" cxnId="{F611AE29-AE13-4929-9F7F-AD601AEFB7BA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accent3">
            <a:lumMod val="75000"/>
          </a:schemeClr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z="-80000" prstMaterial="matte">
          <a:bevelT w="127000" h="63500" prst="convex"/>
        </a:sp3d>
      </dgm:spPr>
      <dgm:t>
        <a:bodyPr/>
        <a:lstStyle/>
        <a:p>
          <a:endParaRPr lang="es-EC"/>
        </a:p>
      </dgm:t>
    </dgm:pt>
    <dgm:pt modelId="{37AA6D73-260F-420D-B5EF-1D26B642D5D3}">
      <dgm:prSet phldrT="[Texto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accent3">
            <a:lumMod val="20000"/>
            <a:lumOff val="80000"/>
          </a:schemeClr>
        </a:solidFill>
        <a:ln w="28575">
          <a:solidFill>
            <a:schemeClr val="tx1"/>
          </a:solidFill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convex"/>
          <a:contourClr>
            <a:srgbClr val="FFFFFF"/>
          </a:contourClr>
        </a:sp3d>
      </dgm:spPr>
      <dgm:t>
        <a:bodyPr/>
        <a:lstStyle/>
        <a:p>
          <a:pPr algn="just"/>
          <a:r>
            <a:rPr lang="es-EC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Comparar los impactos económicos de las dos alternativas de pasteurización: actual vs propuesta de pasteurización flash.</a:t>
          </a:r>
          <a:endParaRPr lang="en-US" i="1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algn="l"/>
          <a:endParaRPr lang="es-EC" dirty="0"/>
        </a:p>
      </dgm:t>
    </dgm:pt>
    <dgm:pt modelId="{1FB6C912-8F83-4BA2-90F0-46FF74BB941D}" type="parTrans" cxnId="{A3B9949C-FB25-4EB0-8BC0-0E1C9D1B7437}">
      <dgm:prSet/>
      <dgm:spPr/>
      <dgm:t>
        <a:bodyPr/>
        <a:lstStyle/>
        <a:p>
          <a:endParaRPr lang="es-EC"/>
        </a:p>
      </dgm:t>
    </dgm:pt>
    <dgm:pt modelId="{31AA5D4F-4D96-4C7B-8D09-096691B70340}" type="sibTrans" cxnId="{A3B9949C-FB25-4EB0-8BC0-0E1C9D1B7437}">
      <dgm:prSet/>
      <dgm:spPr/>
      <dgm:t>
        <a:bodyPr/>
        <a:lstStyle/>
        <a:p>
          <a:endParaRPr lang="es-EC"/>
        </a:p>
      </dgm:t>
    </dgm:pt>
    <dgm:pt modelId="{D6D55327-452A-4215-B382-9C33B74C6F66}" type="pres">
      <dgm:prSet presAssocID="{7034F7F3-FA56-41C1-9F89-66FAED3BC68B}" presName="linearFlow" presStyleCnt="0">
        <dgm:presLayoutVars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5B068B19-66B5-4400-8735-5BA1C043AB73}" type="pres">
      <dgm:prSet presAssocID="{9E459C0E-2E59-4A90-A382-B02098E4EC22}" presName="node" presStyleLbl="node1" presStyleIdx="0" presStyleCnt="3" custScaleX="9539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F1DB913-F6CA-4061-A1BE-8CF083DCE23B}" type="pres">
      <dgm:prSet presAssocID="{C865DBC9-6841-472E-BDA8-99D4F8C8B0C1}" presName="sibTrans" presStyleLbl="sibTrans2D1" presStyleIdx="0" presStyleCnt="2"/>
      <dgm:spPr/>
      <dgm:t>
        <a:bodyPr/>
        <a:lstStyle/>
        <a:p>
          <a:endParaRPr lang="es-EC"/>
        </a:p>
      </dgm:t>
    </dgm:pt>
    <dgm:pt modelId="{CCAF2C8D-1563-4AA0-AC76-14407BEFD471}" type="pres">
      <dgm:prSet presAssocID="{C865DBC9-6841-472E-BDA8-99D4F8C8B0C1}" presName="connectorText" presStyleLbl="sibTrans2D1" presStyleIdx="0" presStyleCnt="2"/>
      <dgm:spPr/>
      <dgm:t>
        <a:bodyPr/>
        <a:lstStyle/>
        <a:p>
          <a:endParaRPr lang="es-EC"/>
        </a:p>
      </dgm:t>
    </dgm:pt>
    <dgm:pt modelId="{638C2BB2-9AD3-46E7-89B7-95535D4F4C33}" type="pres">
      <dgm:prSet presAssocID="{868544AC-B0AD-4A58-9245-5EACC847ADA3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B4483F6-B863-40B8-B502-DEEB5EBC5E45}" type="pres">
      <dgm:prSet presAssocID="{88132C2E-3CA0-4FB2-AF38-18553115C148}" presName="sibTrans" presStyleLbl="sibTrans2D1" presStyleIdx="1" presStyleCnt="2"/>
      <dgm:spPr/>
      <dgm:t>
        <a:bodyPr/>
        <a:lstStyle/>
        <a:p>
          <a:endParaRPr lang="es-EC"/>
        </a:p>
      </dgm:t>
    </dgm:pt>
    <dgm:pt modelId="{CE83F863-8FA6-4B40-8993-A36397529C15}" type="pres">
      <dgm:prSet presAssocID="{88132C2E-3CA0-4FB2-AF38-18553115C148}" presName="connectorText" presStyleLbl="sibTrans2D1" presStyleIdx="1" presStyleCnt="2"/>
      <dgm:spPr/>
      <dgm:t>
        <a:bodyPr/>
        <a:lstStyle/>
        <a:p>
          <a:endParaRPr lang="es-EC"/>
        </a:p>
      </dgm:t>
    </dgm:pt>
    <dgm:pt modelId="{12E47CB0-7792-4071-88C8-4499DAFAF245}" type="pres">
      <dgm:prSet presAssocID="{37AA6D73-260F-420D-B5EF-1D26B642D5D3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8BFA7CC2-0A0A-42E3-BB8C-660582A7CFDD}" type="presOf" srcId="{88132C2E-3CA0-4FB2-AF38-18553115C148}" destId="{2B4483F6-B863-40B8-B502-DEEB5EBC5E45}" srcOrd="0" destOrd="0" presId="urn:microsoft.com/office/officeart/2005/8/layout/process2"/>
    <dgm:cxn modelId="{481EF0AA-81FD-431A-857F-9D470008356A}" type="presOf" srcId="{9E459C0E-2E59-4A90-A382-B02098E4EC22}" destId="{5B068B19-66B5-4400-8735-5BA1C043AB73}" srcOrd="0" destOrd="0" presId="urn:microsoft.com/office/officeart/2005/8/layout/process2"/>
    <dgm:cxn modelId="{7B829E3C-7A93-4A48-835C-8AD0980AC683}" type="presOf" srcId="{C865DBC9-6841-472E-BDA8-99D4F8C8B0C1}" destId="{CCAF2C8D-1563-4AA0-AC76-14407BEFD471}" srcOrd="1" destOrd="0" presId="urn:microsoft.com/office/officeart/2005/8/layout/process2"/>
    <dgm:cxn modelId="{CEF033F3-8EF6-4920-9C7B-7FEDF740F459}" type="presOf" srcId="{88132C2E-3CA0-4FB2-AF38-18553115C148}" destId="{CE83F863-8FA6-4B40-8993-A36397529C15}" srcOrd="1" destOrd="0" presId="urn:microsoft.com/office/officeart/2005/8/layout/process2"/>
    <dgm:cxn modelId="{F2061A55-1551-44C4-904C-8DEECE221F81}" type="presOf" srcId="{868544AC-B0AD-4A58-9245-5EACC847ADA3}" destId="{638C2BB2-9AD3-46E7-89B7-95535D4F4C33}" srcOrd="0" destOrd="0" presId="urn:microsoft.com/office/officeart/2005/8/layout/process2"/>
    <dgm:cxn modelId="{63196B93-54B9-4C59-9A48-B9819DC9E9DF}" type="presOf" srcId="{37AA6D73-260F-420D-B5EF-1D26B642D5D3}" destId="{12E47CB0-7792-4071-88C8-4499DAFAF245}" srcOrd="0" destOrd="0" presId="urn:microsoft.com/office/officeart/2005/8/layout/process2"/>
    <dgm:cxn modelId="{82C57CB1-659B-43C9-8696-684417A426DB}" srcId="{7034F7F3-FA56-41C1-9F89-66FAED3BC68B}" destId="{9E459C0E-2E59-4A90-A382-B02098E4EC22}" srcOrd="0" destOrd="0" parTransId="{33D5EC32-AB02-486D-BC26-490B11F334DD}" sibTransId="{C865DBC9-6841-472E-BDA8-99D4F8C8B0C1}"/>
    <dgm:cxn modelId="{99D89BE0-F974-42AB-A640-062E0C0ED938}" type="presOf" srcId="{C865DBC9-6841-472E-BDA8-99D4F8C8B0C1}" destId="{8F1DB913-F6CA-4061-A1BE-8CF083DCE23B}" srcOrd="0" destOrd="0" presId="urn:microsoft.com/office/officeart/2005/8/layout/process2"/>
    <dgm:cxn modelId="{A3B9949C-FB25-4EB0-8BC0-0E1C9D1B7437}" srcId="{7034F7F3-FA56-41C1-9F89-66FAED3BC68B}" destId="{37AA6D73-260F-420D-B5EF-1D26B642D5D3}" srcOrd="2" destOrd="0" parTransId="{1FB6C912-8F83-4BA2-90F0-46FF74BB941D}" sibTransId="{31AA5D4F-4D96-4C7B-8D09-096691B70340}"/>
    <dgm:cxn modelId="{F611AE29-AE13-4929-9F7F-AD601AEFB7BA}" srcId="{7034F7F3-FA56-41C1-9F89-66FAED3BC68B}" destId="{868544AC-B0AD-4A58-9245-5EACC847ADA3}" srcOrd="1" destOrd="0" parTransId="{F25577AC-4867-4EB4-9CA9-73D4F5CEFC78}" sibTransId="{88132C2E-3CA0-4FB2-AF38-18553115C148}"/>
    <dgm:cxn modelId="{9A4ADBCF-F4F6-429A-839A-826142AF52F4}" type="presOf" srcId="{7034F7F3-FA56-41C1-9F89-66FAED3BC68B}" destId="{D6D55327-452A-4215-B382-9C33B74C6F66}" srcOrd="0" destOrd="0" presId="urn:microsoft.com/office/officeart/2005/8/layout/process2"/>
    <dgm:cxn modelId="{F420FDA1-866F-494C-8A35-1390F881FD9B}" type="presParOf" srcId="{D6D55327-452A-4215-B382-9C33B74C6F66}" destId="{5B068B19-66B5-4400-8735-5BA1C043AB73}" srcOrd="0" destOrd="0" presId="urn:microsoft.com/office/officeart/2005/8/layout/process2"/>
    <dgm:cxn modelId="{B4C09AE4-A89F-49E6-B845-CD40DD23D725}" type="presParOf" srcId="{D6D55327-452A-4215-B382-9C33B74C6F66}" destId="{8F1DB913-F6CA-4061-A1BE-8CF083DCE23B}" srcOrd="1" destOrd="0" presId="urn:microsoft.com/office/officeart/2005/8/layout/process2"/>
    <dgm:cxn modelId="{2895BA42-6CEF-4E46-9CD0-594567DD47A7}" type="presParOf" srcId="{8F1DB913-F6CA-4061-A1BE-8CF083DCE23B}" destId="{CCAF2C8D-1563-4AA0-AC76-14407BEFD471}" srcOrd="0" destOrd="0" presId="urn:microsoft.com/office/officeart/2005/8/layout/process2"/>
    <dgm:cxn modelId="{04870273-9932-4BBC-ACE0-32006C214D1E}" type="presParOf" srcId="{D6D55327-452A-4215-B382-9C33B74C6F66}" destId="{638C2BB2-9AD3-46E7-89B7-95535D4F4C33}" srcOrd="2" destOrd="0" presId="urn:microsoft.com/office/officeart/2005/8/layout/process2"/>
    <dgm:cxn modelId="{76030E6D-8072-4EA3-9453-8991AB4FA981}" type="presParOf" srcId="{D6D55327-452A-4215-B382-9C33B74C6F66}" destId="{2B4483F6-B863-40B8-B502-DEEB5EBC5E45}" srcOrd="3" destOrd="0" presId="urn:microsoft.com/office/officeart/2005/8/layout/process2"/>
    <dgm:cxn modelId="{A0B13BB2-4B0B-4153-BDBE-B3CF6150700A}" type="presParOf" srcId="{2B4483F6-B863-40B8-B502-DEEB5EBC5E45}" destId="{CE83F863-8FA6-4B40-8993-A36397529C15}" srcOrd="0" destOrd="0" presId="urn:microsoft.com/office/officeart/2005/8/layout/process2"/>
    <dgm:cxn modelId="{744E4BAC-A8C8-49D7-BF1F-E2ED6A8309EF}" type="presParOf" srcId="{D6D55327-452A-4215-B382-9C33B74C6F66}" destId="{12E47CB0-7792-4071-88C8-4499DAFAF245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068B19-66B5-4400-8735-5BA1C043AB73}">
      <dsp:nvSpPr>
        <dsp:cNvPr id="0" name=""/>
        <dsp:cNvSpPr/>
      </dsp:nvSpPr>
      <dsp:spPr>
        <a:xfrm>
          <a:off x="1783078" y="0"/>
          <a:ext cx="3749043" cy="1211579"/>
        </a:xfrm>
        <a:prstGeom prst="roundRect">
          <a:avLst>
            <a:gd name="adj" fmla="val 10000"/>
          </a:avLst>
        </a:prstGeom>
        <a:solidFill>
          <a:schemeClr val="accent3">
            <a:lumMod val="20000"/>
            <a:lumOff val="80000"/>
          </a:schemeClr>
        </a:solidFill>
        <a:ln w="28575" cap="flat" cmpd="sng" algn="ctr">
          <a:solidFill>
            <a:schemeClr val="tx1"/>
          </a:solidFill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convex"/>
          <a:contourClr>
            <a:srgbClr val="FFFFFF"/>
          </a:contourClr>
        </a:sp3d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just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i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Analizar la evolución del proceso de producción de la cerveza en Ecuador. </a:t>
          </a:r>
          <a:endParaRPr lang="es-EC" sz="1500" kern="1200" dirty="0">
            <a:solidFill>
              <a:schemeClr val="tx1"/>
            </a:solidFill>
          </a:endParaRPr>
        </a:p>
      </dsp:txBody>
      <dsp:txXfrm>
        <a:off x="1818564" y="35486"/>
        <a:ext cx="3678071" cy="1140607"/>
      </dsp:txXfrm>
    </dsp:sp>
    <dsp:sp modelId="{8F1DB913-F6CA-4061-A1BE-8CF083DCE23B}">
      <dsp:nvSpPr>
        <dsp:cNvPr id="0" name=""/>
        <dsp:cNvSpPr/>
      </dsp:nvSpPr>
      <dsp:spPr>
        <a:xfrm rot="5400000">
          <a:off x="3430428" y="1241869"/>
          <a:ext cx="454342" cy="545210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lumMod val="75000"/>
          </a:schemeClr>
        </a:solidFill>
        <a:ln w="9525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z="-80000" prstMaterial="matte">
          <a:bevelT w="127000" h="63500" prst="convex"/>
        </a:sp3d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200" kern="1200"/>
        </a:p>
      </dsp:txBody>
      <dsp:txXfrm rot="-5400000">
        <a:off x="3494037" y="1287303"/>
        <a:ext cx="327126" cy="318039"/>
      </dsp:txXfrm>
    </dsp:sp>
    <dsp:sp modelId="{638C2BB2-9AD3-46E7-89B7-95535D4F4C33}">
      <dsp:nvSpPr>
        <dsp:cNvPr id="0" name=""/>
        <dsp:cNvSpPr/>
      </dsp:nvSpPr>
      <dsp:spPr>
        <a:xfrm>
          <a:off x="1692568" y="1817370"/>
          <a:ext cx="3930062" cy="1211579"/>
        </a:xfrm>
        <a:prstGeom prst="roundRect">
          <a:avLst>
            <a:gd name="adj" fmla="val 10000"/>
          </a:avLst>
        </a:prstGeom>
        <a:solidFill>
          <a:schemeClr val="accent3">
            <a:lumMod val="20000"/>
            <a:lumOff val="80000"/>
          </a:schemeClr>
        </a:solidFill>
        <a:ln w="28575" cap="flat" cmpd="sng" algn="ctr">
          <a:solidFill>
            <a:schemeClr val="tx1"/>
          </a:solidFill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convex"/>
          <a:contourClr>
            <a:srgbClr val="FFFFFF"/>
          </a:contourClr>
        </a:sp3d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just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i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Determinar la viabilidad técnica-económica de la implementación del proceso de pasteurización flash como una propuesta de mejoramiento al proceso actual de la planta Guayaquil-Pascuales de la Cervecería Nacional.</a:t>
          </a:r>
          <a:endParaRPr lang="es-EC" sz="1500" kern="1200" dirty="0">
            <a:solidFill>
              <a:schemeClr val="tx1"/>
            </a:solidFill>
          </a:endParaRPr>
        </a:p>
      </dsp:txBody>
      <dsp:txXfrm>
        <a:off x="1728054" y="1852856"/>
        <a:ext cx="3859090" cy="1140607"/>
      </dsp:txXfrm>
    </dsp:sp>
    <dsp:sp modelId="{2B4483F6-B863-40B8-B502-DEEB5EBC5E45}">
      <dsp:nvSpPr>
        <dsp:cNvPr id="0" name=""/>
        <dsp:cNvSpPr/>
      </dsp:nvSpPr>
      <dsp:spPr>
        <a:xfrm rot="5400000">
          <a:off x="3430428" y="3059239"/>
          <a:ext cx="454342" cy="545210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lumMod val="75000"/>
          </a:schemeClr>
        </a:solidFill>
        <a:ln w="9525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z="-80000" prstMaterial="matte">
          <a:bevelT w="127000" h="63500" prst="convex"/>
        </a:sp3d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200" kern="1200"/>
        </a:p>
      </dsp:txBody>
      <dsp:txXfrm rot="-5400000">
        <a:off x="3494037" y="3104673"/>
        <a:ext cx="327126" cy="318039"/>
      </dsp:txXfrm>
    </dsp:sp>
    <dsp:sp modelId="{12E47CB0-7792-4071-88C8-4499DAFAF245}">
      <dsp:nvSpPr>
        <dsp:cNvPr id="0" name=""/>
        <dsp:cNvSpPr/>
      </dsp:nvSpPr>
      <dsp:spPr>
        <a:xfrm>
          <a:off x="1692568" y="3634740"/>
          <a:ext cx="3930062" cy="1211579"/>
        </a:xfrm>
        <a:prstGeom prst="roundRect">
          <a:avLst>
            <a:gd name="adj" fmla="val 10000"/>
          </a:avLst>
        </a:prstGeom>
        <a:solidFill>
          <a:schemeClr val="accent3">
            <a:lumMod val="20000"/>
            <a:lumOff val="80000"/>
          </a:schemeClr>
        </a:solidFill>
        <a:ln w="28575" cap="flat" cmpd="sng" algn="ctr">
          <a:solidFill>
            <a:schemeClr val="tx1"/>
          </a:solidFill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convex"/>
          <a:contourClr>
            <a:srgbClr val="FFFFFF"/>
          </a:contourClr>
        </a:sp3d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just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i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Comparar los impactos económicos de las dos alternativas de pasteurización: actual vs propuesta de pasteurización flash.</a:t>
          </a:r>
          <a:endParaRPr lang="en-US" sz="1500" i="1" kern="120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500" kern="1200" dirty="0"/>
        </a:p>
      </dsp:txBody>
      <dsp:txXfrm>
        <a:off x="1728054" y="3670226"/>
        <a:ext cx="3859090" cy="11406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D7AC61-0E9F-46FF-A4E9-244B4462AA41}" type="datetimeFigureOut">
              <a:rPr lang="es-EC" smtClean="0"/>
              <a:t>13/09/2013</a:t>
            </a:fld>
            <a:endParaRPr lang="es-EC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1A8F70-9B13-415F-909C-F7B942F0C8EE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7566000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7F7DD5-93AA-48A1-A5D1-2D7296C73A76}" type="datetimeFigureOut">
              <a:rPr lang="es-EC" smtClean="0"/>
              <a:t>13/09/2013</a:t>
            </a:fld>
            <a:endParaRPr lang="es-EC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CF7961-5480-4E7B-A73F-FF993683E500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7227251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2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C" smtClean="0"/>
          </a:p>
        </p:txBody>
      </p:sp>
      <p:sp>
        <p:nvSpPr>
          <p:cNvPr id="40963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2BA1600-6ED6-44BE-8674-9EF023BECBF8}" type="slidenum">
              <a:rPr lang="es-EC" smtClean="0"/>
              <a:pPr/>
              <a:t>23</a:t>
            </a:fld>
            <a:endParaRPr lang="es-EC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2AB32-78F0-4872-8992-19925073A8E0}" type="datetimeFigureOut">
              <a:rPr lang="es-EC" smtClean="0"/>
              <a:t>13/09/2013</a:t>
            </a:fld>
            <a:endParaRPr lang="es-EC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97492C-C81C-4E78-81FE-A6E87B60CE8F}" type="slidenum">
              <a:rPr lang="es-EC" smtClean="0"/>
              <a:t>‹Nº›</a:t>
            </a:fld>
            <a:endParaRPr lang="es-EC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EC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2AB32-78F0-4872-8992-19925073A8E0}" type="datetimeFigureOut">
              <a:rPr lang="es-EC" smtClean="0"/>
              <a:t>13/09/2013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7492C-C81C-4E78-81FE-A6E87B60CE8F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2AB32-78F0-4872-8992-19925073A8E0}" type="datetimeFigureOut">
              <a:rPr lang="es-EC" smtClean="0"/>
              <a:t>13/09/2013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7492C-C81C-4E78-81FE-A6E87B60CE8F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2AB32-78F0-4872-8992-19925073A8E0}" type="datetimeFigureOut">
              <a:rPr lang="es-EC" smtClean="0"/>
              <a:t>13/09/2013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7492C-C81C-4E78-81FE-A6E87B60CE8F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2AB32-78F0-4872-8992-19925073A8E0}" type="datetimeFigureOut">
              <a:rPr lang="es-EC" smtClean="0"/>
              <a:t>13/09/2013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7492C-C81C-4E78-81FE-A6E87B60CE8F}" type="slidenum">
              <a:rPr lang="es-EC" smtClean="0"/>
              <a:t>‹Nº›</a:t>
            </a:fld>
            <a:endParaRPr lang="es-EC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2AB32-78F0-4872-8992-19925073A8E0}" type="datetimeFigureOut">
              <a:rPr lang="es-EC" smtClean="0"/>
              <a:t>13/09/2013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7492C-C81C-4E78-81FE-A6E87B60CE8F}" type="slidenum">
              <a:rPr lang="es-EC" smtClean="0"/>
              <a:t>‹Nº›</a:t>
            </a:fld>
            <a:endParaRPr lang="es-EC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2AB32-78F0-4872-8992-19925073A8E0}" type="datetimeFigureOut">
              <a:rPr lang="es-EC" smtClean="0"/>
              <a:t>13/09/2013</a:t>
            </a:fld>
            <a:endParaRPr lang="es-EC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7492C-C81C-4E78-81FE-A6E87B60CE8F}" type="slidenum">
              <a:rPr lang="es-EC" smtClean="0"/>
              <a:t>‹Nº›</a:t>
            </a:fld>
            <a:endParaRPr lang="es-EC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2AB32-78F0-4872-8992-19925073A8E0}" type="datetimeFigureOut">
              <a:rPr lang="es-EC" smtClean="0"/>
              <a:t>13/09/2013</a:t>
            </a:fld>
            <a:endParaRPr lang="es-EC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7492C-C81C-4E78-81FE-A6E87B60CE8F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2AB32-78F0-4872-8992-19925073A8E0}" type="datetimeFigureOut">
              <a:rPr lang="es-EC" smtClean="0"/>
              <a:t>13/09/2013</a:t>
            </a:fld>
            <a:endParaRPr lang="es-EC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7492C-C81C-4E78-81FE-A6E87B60CE8F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2AB32-78F0-4872-8992-19925073A8E0}" type="datetimeFigureOut">
              <a:rPr lang="es-EC" smtClean="0"/>
              <a:t>13/09/2013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7492C-C81C-4E78-81FE-A6E87B60CE8F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2AB32-78F0-4872-8992-19925073A8E0}" type="datetimeFigureOut">
              <a:rPr lang="es-EC" smtClean="0"/>
              <a:t>13/09/2013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7492C-C81C-4E78-81FE-A6E87B60CE8F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FE32AB32-78F0-4872-8992-19925073A8E0}" type="datetimeFigureOut">
              <a:rPr lang="es-EC" smtClean="0"/>
              <a:t>13/09/2013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8997492C-C81C-4E78-81FE-A6E87B60CE8F}" type="slidenum">
              <a:rPr lang="es-EC" smtClean="0"/>
              <a:t>‹Nº›</a:t>
            </a:fld>
            <a:endParaRPr lang="es-EC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960120" y="2743200"/>
            <a:ext cx="7269480" cy="2240280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just"/>
            <a:r>
              <a:rPr lang="es-EC" sz="3600" b="1" i="1" dirty="0" smtClean="0">
                <a:ln w="3175">
                  <a:noFill/>
                </a:ln>
                <a:solidFill>
                  <a:srgbClr val="B38538"/>
                </a:solidFill>
                <a:latin typeface="Times New Roman" pitchFamily="18" charset="0"/>
                <a:cs typeface="Times New Roman" pitchFamily="18" charset="0"/>
              </a:rPr>
              <a:t>Propuesta de mejoramiento al proceso de pasteurización de la Planta Guayaquil-Pascuales de la Cervecería Nacional.</a:t>
            </a:r>
            <a:endParaRPr lang="es-EC" sz="3600" b="1" i="1" dirty="0">
              <a:ln w="3175">
                <a:noFill/>
              </a:ln>
              <a:solidFill>
                <a:srgbClr val="B3853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120" y="5257800"/>
            <a:ext cx="7269480" cy="914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813" y="685800"/>
            <a:ext cx="1736667" cy="17793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10 Imagen" descr="C:\Users\ecaldero\Downloads\LOGO UEES fondo transparente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3320" y="699048"/>
            <a:ext cx="1737360" cy="172411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6520" y="731520"/>
            <a:ext cx="1828800" cy="17565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09" t="13088" r="20909" b="34285"/>
          <a:stretch/>
        </p:blipFill>
        <p:spPr bwMode="auto">
          <a:xfrm>
            <a:off x="182880" y="140906"/>
            <a:ext cx="565035" cy="453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6882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22960" y="137160"/>
            <a:ext cx="7452360" cy="1005840"/>
          </a:xfrm>
        </p:spPr>
        <p:txBody>
          <a:bodyPr/>
          <a:lstStyle/>
          <a:p>
            <a:pPr algn="just">
              <a:lnSpc>
                <a:spcPct val="100000"/>
              </a:lnSpc>
            </a:pPr>
            <a:r>
              <a:rPr lang="es-EC" sz="2800" b="1" dirty="0">
                <a:solidFill>
                  <a:srgbClr val="B38538"/>
                </a:solidFill>
                <a:effectLst/>
                <a:latin typeface="Times New Roman" pitchFamily="18" charset="0"/>
                <a:cs typeface="Times New Roman" pitchFamily="18" charset="0"/>
              </a:rPr>
              <a:t>Falta</a:t>
            </a:r>
            <a:r>
              <a:rPr lang="es-EC" sz="2800" b="1" dirty="0" smtClean="0">
                <a:solidFill>
                  <a:srgbClr val="B38538"/>
                </a:solidFill>
                <a:effectLst/>
                <a:latin typeface="Times New Roman" pitchFamily="18" charset="0"/>
                <a:cs typeface="Times New Roman" pitchFamily="18" charset="0"/>
              </a:rPr>
              <a:t> de homogeneidad y sobrepasteurización  impactos negativos cualitativos…</a:t>
            </a:r>
            <a:endParaRPr lang="es-EC" sz="2800" dirty="0">
              <a:solidFill>
                <a:srgbClr val="B3853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22960" y="1188720"/>
            <a:ext cx="7452360" cy="5669280"/>
          </a:xfrm>
        </p:spPr>
        <p:txBody>
          <a:bodyPr>
            <a:noAutofit/>
          </a:bodyPr>
          <a:lstStyle/>
          <a:p>
            <a:pPr algn="just"/>
            <a:r>
              <a:rPr lang="es-EC" sz="14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Homogeneidad:</a:t>
            </a:r>
          </a:p>
          <a:p>
            <a:pPr algn="just"/>
            <a:endParaRPr lang="es-ES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s-ES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Cuando </a:t>
            </a:r>
            <a:r>
              <a:rPr lang="es-E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 realiza este procedimiento las unidades de pasteurización obtenidas no es </a:t>
            </a:r>
            <a:r>
              <a:rPr lang="es-ES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uniforme </a:t>
            </a:r>
            <a:r>
              <a:rPr lang="es-E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para todos los lotes de producto que terminan </a:t>
            </a:r>
            <a:r>
              <a:rPr lang="es-ES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el proceso. Las unidades de pasteurización siempre </a:t>
            </a:r>
            <a:r>
              <a:rPr lang="es-E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oscilan entre los 18UP y 25UP. </a:t>
            </a:r>
          </a:p>
          <a:p>
            <a:pPr algn="just"/>
            <a:endParaRPr lang="es-E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s-E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Las unidades de pasteurización inciden directamente en el sabor de la </a:t>
            </a:r>
            <a:r>
              <a:rPr lang="es-ES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cerveza. </a:t>
            </a:r>
          </a:p>
          <a:p>
            <a:pPr algn="just"/>
            <a:endParaRPr lang="es-ES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s-E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s-ES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 </a:t>
            </a:r>
            <a:r>
              <a:rPr lang="es-E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estándar de calidad establecido por la empresa es de 25UP. </a:t>
            </a:r>
            <a:endParaRPr lang="es-ES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s-ES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s-ES" sz="14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Sobrepasteurizacion:</a:t>
            </a:r>
          </a:p>
          <a:p>
            <a:pPr algn="just"/>
            <a:endParaRPr lang="es-EC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s-EC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Esto </a:t>
            </a:r>
            <a:r>
              <a:rPr lang="es-EC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 da en el momento que existe una irregularidad en cualquiera de los equipos de la </a:t>
            </a:r>
            <a:r>
              <a:rPr lang="es-EC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línea </a:t>
            </a:r>
            <a:r>
              <a:rPr lang="es-EC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 </a:t>
            </a:r>
            <a:r>
              <a:rPr lang="es-EC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embotellado. </a:t>
            </a:r>
          </a:p>
          <a:p>
            <a:pPr algn="just"/>
            <a:endParaRPr lang="es-EC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s-EC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cualquier </a:t>
            </a:r>
            <a:r>
              <a:rPr lang="es-EC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falla hace que se produzca una </a:t>
            </a:r>
            <a:r>
              <a:rPr lang="es-EC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reacción </a:t>
            </a:r>
            <a:r>
              <a:rPr lang="es-EC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en cadena y se detengan todos los procesos de la </a:t>
            </a:r>
            <a:r>
              <a:rPr lang="es-EC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línea, </a:t>
            </a:r>
            <a:r>
              <a:rPr lang="es-EC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por ende </a:t>
            </a:r>
            <a:r>
              <a:rPr lang="es-EC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también </a:t>
            </a:r>
            <a:r>
              <a:rPr lang="es-EC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detiene el </a:t>
            </a:r>
            <a:r>
              <a:rPr lang="es-EC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abastecimiento </a:t>
            </a:r>
            <a:r>
              <a:rPr lang="es-EC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 producto del pasteurizador a las siguientes fases del </a:t>
            </a:r>
            <a:r>
              <a:rPr lang="es-EC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proceso. </a:t>
            </a:r>
          </a:p>
          <a:p>
            <a:pPr algn="just"/>
            <a:endParaRPr lang="es-EC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s-EC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Los envases permanecen </a:t>
            </a:r>
            <a:r>
              <a:rPr lang="es-EC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mayor tiempo en las zonas de calentamiento, una vez reanudado el proceso el pasteurizador vuelva a elevar la temperatura sobre pasteurizando el producto que </a:t>
            </a:r>
            <a:r>
              <a:rPr lang="es-EC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había </a:t>
            </a:r>
            <a:r>
              <a:rPr lang="es-EC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quedado previamente </a:t>
            </a:r>
            <a:r>
              <a:rPr lang="es-EC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calentándose. </a:t>
            </a:r>
            <a:endParaRPr lang="es-EC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09" t="13088" r="20909" b="34285"/>
          <a:stretch/>
        </p:blipFill>
        <p:spPr bwMode="auto">
          <a:xfrm>
            <a:off x="182880" y="140906"/>
            <a:ext cx="565035" cy="453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0921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68680" y="274320"/>
            <a:ext cx="7315200" cy="914400"/>
          </a:xfrm>
        </p:spPr>
        <p:txBody>
          <a:bodyPr/>
          <a:lstStyle/>
          <a:p>
            <a:pPr algn="just">
              <a:lnSpc>
                <a:spcPct val="100000"/>
              </a:lnSpc>
            </a:pPr>
            <a:r>
              <a:rPr lang="es-EC" sz="2800" b="1" dirty="0">
                <a:solidFill>
                  <a:srgbClr val="B38538"/>
                </a:solidFill>
                <a:effectLst/>
                <a:latin typeface="Times New Roman" pitchFamily="18" charset="0"/>
                <a:cs typeface="Times New Roman" pitchFamily="18" charset="0"/>
              </a:rPr>
              <a:t>Impactos cuantitativos de la pasteurización en </a:t>
            </a:r>
            <a:r>
              <a:rPr lang="es-EC" sz="2800" b="1" dirty="0" smtClean="0">
                <a:solidFill>
                  <a:srgbClr val="B38538"/>
                </a:solidFill>
                <a:effectLst/>
                <a:latin typeface="Times New Roman" pitchFamily="18" charset="0"/>
                <a:cs typeface="Times New Roman" pitchFamily="18" charset="0"/>
              </a:rPr>
              <a:t>túnel</a:t>
            </a:r>
            <a:endParaRPr lang="es-EC" sz="2800" b="1" dirty="0">
              <a:solidFill>
                <a:srgbClr val="B38538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097280" y="3429000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s-EC" i="1" dirty="0" smtClean="0">
                <a:latin typeface="Times New Roman" pitchFamily="18" charset="0"/>
                <a:cs typeface="Times New Roman" pitchFamily="18" charset="0"/>
              </a:rPr>
              <a:t>Roturas </a:t>
            </a:r>
          </a:p>
          <a:p>
            <a:r>
              <a:rPr lang="es-EC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C" b="1" i="1" dirty="0" smtClean="0">
                <a:latin typeface="Times New Roman" pitchFamily="18" charset="0"/>
                <a:cs typeface="Times New Roman" pitchFamily="18" charset="0"/>
              </a:rPr>
              <a:t>   (botellas + tapas)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09" t="13088" r="20909" b="34285"/>
          <a:stretch/>
        </p:blipFill>
        <p:spPr bwMode="auto">
          <a:xfrm>
            <a:off x="182880" y="140906"/>
            <a:ext cx="565035" cy="453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://t0.gstatic.com/images?q=tbn:ANd9GcTAv53D8NtmboWZVX3yF6-XXdQefhgotflPKahgmZIxeUI9404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600200"/>
            <a:ext cx="2103120" cy="1554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3931920" y="3422749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s-EC" i="1" dirty="0" smtClean="0">
                <a:latin typeface="Times New Roman" pitchFamily="18" charset="0"/>
                <a:cs typeface="Times New Roman" pitchFamily="18" charset="0"/>
              </a:rPr>
              <a:t>Consumo de Agua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6400800" y="3429000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s-EC" i="1" dirty="0" smtClean="0">
                <a:latin typeface="Times New Roman" pitchFamily="18" charset="0"/>
                <a:cs typeface="Times New Roman" pitchFamily="18" charset="0"/>
              </a:rPr>
              <a:t>Consumo de energía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3703320" y="5802868"/>
            <a:ext cx="2468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Arial" pitchFamily="34" charset="0"/>
              <a:buChar char="•"/>
            </a:pPr>
            <a:r>
              <a:rPr lang="es-EC" i="1" dirty="0" smtClean="0">
                <a:latin typeface="Times New Roman" pitchFamily="18" charset="0"/>
                <a:cs typeface="Times New Roman" pitchFamily="18" charset="0"/>
              </a:rPr>
              <a:t>Mano de obra directa </a:t>
            </a:r>
          </a:p>
        </p:txBody>
      </p:sp>
      <p:sp>
        <p:nvSpPr>
          <p:cNvPr id="3" name="AutoShape 4" descr="data:image/jpeg;base64,/9j/4AAQSkZJRgABAQAAAQABAAD/2wCEAAkGBxQTEhUUEhQWFhUVGBUUFRcYGBgYFxYUFRQXFxQUFxQaHCggGBwlHBQUITEhJSkrLi4uFx8zODMsNygtLisBCgoKDg0OGxAQGywmICUsLCwsLC00LSwsLiwsLCwsLCwsLCwvLCwsLCwsLCwsLCwsLCwsLCwsLCwsLCwsLCwsLP/AABEIAL4BCgMBIgACEQEDEQH/xAAcAAABBAMBAAAAAAAAAAAAAAAEAgMFBgABBwj/xAA/EAABAwIDBAcGBAUEAgMAAAABAgMRACEEEjEFQVFhBhMicYGR0RUyU5KhsULB4fAjUmJykwcUM/GCohay0v/EABoBAAMBAQEBAAAAAAAAAAAAAAECAwQABQb/xAAyEQACAgECBAQEBQQDAAAAAAAAAQIRAxIhBDFBYRMUIlEVMoGxBUKRocFi4fDxUnHR/9oADAMBAAIRAxEAPwDiIWeJrfWEa1Y8X0mbW2E/7dAUNFD/AKoZvajCkEOtSdyhuqKzZUrcH+qYjfYhg9yrOsFacibaUnIONa05NWGkLtxrOr4GpjZey2HW1FTuRSb3/IUDjsClMdW4FjuikU03VCKauhtrBLUCRoOdMuNkUvDoWSAkxPO1OFlYUU2Mc6qoRa5M7U092gW/OsB50eA4m5RNH+1cqBOGRB/FvovClzf7CvK+iv6ohkHnWEmbGpDC7QZCpcYzDgDFGYjaGEUCEYdSVHS8xRUE9rFeSSfyv9gJx4Zcp13EUGhXEmpjBFjMC4glI1A31Ztlp2W6r+I2Ud5/WmlEksij0KEVme6icHtNxtWZCiCQRI4VfcVsDZoWSHSQoSkJvH0oZfRjAAE/7kzwiuUHYHmg9mvsUfD7QWlZUFqBVM31njReGelabb785q0tdCWFALS6Qgm5IvHHWrtsfZWDwwCsO31irJzKuZ5TpSN6Nmc5QnukVLB/6f4nFklQU2mAUqVaR/brVw6Of6WYVmC+C+5/V7ny+tXbCuHsoX70ZraAUR10E3Ebqk5tlcWPTGrGmNnttiENoSBuCQPypnE7XabHbcCaY2iw84D1aonfrVcR0EfdMuueOtGMU95M6c5R2hEj+k/SFDpytmYOp/KhdlBbxSlCSee4d9W7C/6e4dA/iqK+RMD6VLoVhWEZU5Ugbka/StHixSqCM3gTlLVkaRDf/FVhBIgq51HJ2Lj82UBAT/Na350ftnpGcsYbNzUbfeq2rHvEyFuXuYPpXR11uDJLEnSv6E5iej62QVvKK0gSco0NUt7b6sxCGSE7v5u+pVWOxKge04ob72jnQ5e/hkdTK5urfVYbfNuQnJP5VRHr2qpSbKg7wRUUrabiSNLeRq3bJwzK5S8m6hY8DVfx2EVh3QHGw43fxG69MpLVRNxdWAObUClAKQCN/wChqzv9GUFtKm0FYUBKSoiJ51VGGkKdH4UT5CeNdFc6QssMZUrzGLUmWck0kVwxg07KfitjMNCXcI4P6krkfeoNWEw27NRmLfxeKUooS4pPBKTlHedBWh0Nxxv1JvzT60VJLmx6k+Rz2srdZFefR65lZW4reWnSAJmsmlZazLQpnWYFGnGXYpEVmWmTaYHTDjjzEC1NDFq0mw3GhwKXlquuXuT0RXQJGKVy8qxt4zeKYSK3RUmhXFEo25IpfXZToDQuGUN96JUJIgVXXasySikyz4LaKW8kJTKu0QBpUiMWXAcqE3sarGGCswkWqyYQFsJCTmzG8bu+qrDBq0Y8mVx2Q+6nqmpWvfpOh4UjB4vLlWFmJsBpNBY7awu26kGCd16bZ2u1BCRYaA2E0koJdwqUnvyLidtKWoGSOe+jGtu3AUSoVTGsSlQCy4EjePSiWH0rUAzMc+NS8KJVZZo6Wjb7KR2lWiQOdVza3TJ5bnVtZUJOqpkj0qsO7LWrtLXvgISfvUnsroydQOE+hoLHBbtlHlySVJEg3jFrCiVqcykAkaXoLaGNUiSQcsxYXHhvqy4PZZEgjLutvFEHBt6FQM06khJRdblAS6VH/kVlJ0UMoFrUx/8AIVIXAIKQIN99T3TzC9W3IGpiYqj7N6M4jEH+G2ojieyn5jatCjFx1S5EIxbk0i+bP222UKUXAgxYC+bwrfRzaKCtRdBOae1FvHhQezv9KXLF58D+lsFR81R9jV52J0KDI7LhIkSFwoKA1sI1rJOWJXTNccOVtFP2jhlZyENlUmRlBJAPdT7XRTEuCHAcgMDPY33RrXUMM0lCYEdwsO61qaef7UEi+4nlu46TU/GfQquEXVnN2v8AT0BV85nUBMDfoSZI0vFSbPRlhk2ZQCnWZcVImO0ogJB/MVLdI9pdSgRa++YvYDuJIubCqVtXb5OWVwMmQDckkSlwQdQQY1jxrtcpLdjLHCGyRZsS+hsEhBkQBoBJuQgC5EXzReCe6LX0oXJjq43SCTHM7zVG2ht0JSe0M1rzvSfwgbwJ14mi2+keGgZkqmBO+++++uSBKTRyUGsrIrVSNwqlUia2DRQoqsrKyKYBlZWzWhXUcZSkGlNRvoxkIuClSiRbLu76aMbElKgQqrSTWKovAlOhTPdQlaVgk6Vj+Dw3G06UQvskRuoVSSFDtWpvGA/rT41eMzadUt2Srj6wA4IA8YPfUrsbpKGzlKAc2/h3VWUFWUSsFM6SftSVq7QgHUfenxvTHSuRPwEzoONcQ+1ZIBBN41moFfR/NdK78KWdpZVtJsEWzTMRN6sq3mICsOpK7zGneIN6M04sislK3sVX2E6nUzy31L7MQpMZYgaiLzV+RstDqkKydlSZMbjFNvbAQSSiRHCgs3RlvCctyE2FiFBRGRoqv7xIOeLGp/YLj4SkrCCrMcwmDyoFew1RKHBxgjeKZwO03ml5FoVrYkWPjTatXIFaednUMEkKHbSAeG7SmVNyFBQSBeDwjSqxgttyCok2MXpna/S5plHWLnKDFt5G7vqWiVlnlg0cy6fdKcQ48vDIWQhowqLEr3gK1AGnnTewXsaktrwz68wEkLXLajvlKjEQNTw3VGp2eXS44oq6x0lYA4rVmue4nTlUorbKEMpaSgZkdrMRJlOiSDbLrbea9DFwyavIuf7GWeXTUcXTmdS6JdPkYptQcQG324zomEkHRaZuQeGo561J4npMRdOVQNhClTyExE7yN2/l51Rtpz/cKxClHMScx0kGN2kSBapvEdJHMsZlRAlJPZveYG/Xh6eRmx6ZPS9j0FkkkrOu7W6UtonOSlKkJWUkixtJSQQddwPGNaruL6ZtAhSFBSe2QoLUAIjLKSqNbTx8K5djduFY0CBAEIJuRPbOYntHwHAazEOYuYk845/lSruH1Mvm0umxWrXPluibZTN4BMbgZ+8UDj9tJdQkLSkKyqSCM0JQb/zWVP70qmHGq4mKZSVHST3Uyl7DeH7ko5i0EQudbxwG/dfy1NFNBvKO22LCxUZFtDUU3g1HW3fTns88f3506hN8kK3Dk2CJrSxyp9LFprOqpqdDa0DxWwmiWWJNLdw2Wj4bqznkV0DlJim4okCnG8NIo6bBrS5gQrAKLbw8mJA77UkMC9xXaGHWhppN9aJYxGUzfSLUnqQADaklNFXERtS5jTiqxpZGlOFrfWkt0KtjWqHcKJUJO+iHkfxCCJHfTeHQQQRR+z23HXT2yDzMTHhVorajPklTcuiQIUJSrsa8DcTRGzk2dJssaTcfpTWJKgohQuDE08wwpQ9228xu8q6HOhJv07s3szrDmhJVztr401jVOpstKkHmT51YRg2Rh8ra5XMnTL3QdfKoxzAAi6kk8AAPypmmlRCGeDk219x3o/0gxOGMtuZgdyu0PrV5wH+pSUwH2lhW/KBB8K56nDAGwnuFOkdtBgx3faZqcsNlPF32OssbYYxKbM4i+h6pUeYqxYHAKW1kWCU/1Jyq86p2wOmzDeVCkPjdJKSP/VIq1p6cYSIzqB/sUfyqThNckPHLjfzyQPtHZ7LdjI36iuU9OsbndCGyotoJ1/EoWJ7gZHga6Ycc3inCpsqUlAlXYULbtd9EYboIxiW/4jfVwSEqCjmN+Fhlsd2+tMJKMbmQj6snoRyfYO2w2srJ7SR2e8CE+VRa8Kt4pbZSVrVMwNOJJOlhPAca6s3/AKTspfEOEpAvMBWbdG4DmZ0m+lI6TbFZ2Wyp9s5XVHq20CdTcBJEmygkzMnLrurQ+JjJVe4Y43CTkkcT2zgF4dwtL7Kk6iZg8DzobroHd+zUptDZeLdWp11tyVGSSgjyEWoT2etOqFH/AMTFeZLHKTtLY9BZIVTasAJJsJJo3D7HcUJMJHPXyp1LrifdRl7kR9YrDinDrmnuoxxJfNYJTn+WgvZ+xkFQSbk2vp5CrG50PfQiUpSobspg+VVNnFOpMpmRvjSnX9svq955Xz/kKopKPJEHCcubCMVh1JkKQoHnQWU0w+5N86ie80P1h/mNM8iQ8MToLQLVsIpbTVqeSzXRiK5pDLKINP4hMjSKU2zypxbUDfVUnROU9wAN08hu1EoapxGHoKIJZSM6m9Z1NSzTF6cdww5+AorGqFfEb0Q6GDGla6og1YGQQB7viKFxScxmB4UXiQI8Q26IdbZraWqkSxRuFwYMdlRvx/SuWIaXEKKI/DYY7xU10dZU2tSwBmAOWUhQPmoUZiMM2mCAocr/AHM1N4XpEAjIpwmRlOfMuBwEi1UVWedl4pyjsnuUfGNKUslQAJN4AH0FS2y8PlSpeWREe6FDxk2p5bbWaQnN8wow9UUZQACdYUon0oqPUTLxDcVGivN4cyTAP2+hptCBJ18/Wp9GDbyn3vOsRgGyLZia7SHza6h2wCE4R0FAg/iIBM8jqKjNpNdlMgco18almGAGiAlQ8aExTQCAZMzru8hXOuSMkct5L7gjrxCQNI/p/OndnLVnGXKrNxAP0ikJQVGFkEeP51O9GcEguqUowltM8yZASAN/aIpWr+hTZ+nqzpPRPAdWgdkZXB2jljtJv3EfnUniNrJTYakkCxqMO1SAhlo7oURftH3o7tJpzE4MpUVZSTmSZVBMAdlI/lBM2HGsbjcrke3CWjHph0JI7RbSC47CUoAOY6aWE7zEnxriXSrpo6/i+uaUW0os1yEAFXImPKBVo/1O2z2W8MPwjOu/4lafT6EVynFG/rarYMaXqJ5MznLR7fcsGN6a4taClxQWOYv5ioNzpE5oUjzNIbRI/ZoLENXq+px2ROOPHJ+pWxx3bK1WypHnTK8a4LlIjupKGRIo7FpBQAM3jpWaeXIpJItWOLSUQBG1VJVmSMpBkEUjaG2HXTLipP8Aan0pC2r0y61B0rm5PmaYRhfIbOU7zPdW+oHGtODlTcVNU+aLEq3NPpFIb8KfSO6tEUYJsxCaddR+4pCRzFOKvvqhJvc2BalIHOtp01P1pSDuvXE2zTYvRDi7fpTKacUZ40y5E5cx9tAI0+tCPJE29afTHL60woXotAjzEVK7OUmwIvI10+9RgTUhgW+0kk2m+v2FdQMyTiWbbTshJIaVYCUhXluvUGhoqPZMcrfmaO23tVTsBRHZECLQO6g8Fm3K8IV6ipQhTbMSTSbMAUmcyjP9ojzBokOqKR2zHANCPmi9MO4gz7x7hmH51isSY/ER3q//AFFVaOpvoEod1uAP7RTyMegNkFQzf2JP1m1RyEyCbx402toAaG/M+tcxVCN7kizjxlM/TKPzobEvJUm3Hl60E0kgfjHnFbW0oDVUHv8AtSad7HWGKdoXhQVLAAJkgaCrxtjZaGuoQ0n+KpCCu8lJi5PAmf8A7cqrHRzZ6iFuq/42gFLkxMmAkcSbjxq99FHc61LgFckqUdwtGVO7U610m4qzTihGUqf0YTsspZP8UEFImNNNBxJ0EVZMZtMIaQopuuAlJ3k6yOAFOYhthAC3Ejs6E6lSuHOqL0025CldWSUJlCFTP8RRMwTwuRwyJ41lS8WS2PSbfDwe67e5RukGfEPuuR7yjAkWSLJAPIACqvjG4MferL1oCYCfNJP1gVBYpmT6RWzTSPP4fI3J6hjDKAETWYlA3Enw/WltYZQ3GO4U9iGkwDN+GU/fSuo0alq2AgiaMTgOzJWkcilf3CYplpN7GrFhMepLRTc96EkfaaVRQmXJKPIrC2uJSRyifqJoDEIE1OrKjNhzGWKisUyZ0pZI0YZ77kY4imooh4cRTFqzNbm+L2JZod/0olKe+m2U8j5VK4DZTrubq21KyAqVA0A1ma1RR5+SVAIT+5pyP3+zT7bRIPZPZ96BoOJ4VnVjd+/pT0QcxpKeP3pQT+5pYRR2ycOhTqEuKASSAT47zurqElKlZH5O/wCtbAFXfpvhsGnIMKEAxdTa8/cFCSPGZ1mqilid48vQV0d1YJSptDKI50hYvpUzs/ZLjpytpzHjBCR3qJgUI7hlIJBMXjS3nREWREeE8qJYXGv7+tOlubZie6/51Nr6NqQwl4rbIVHZCwViZgxHLcaNnSmmiNS7m38tKIbUIvP2/Kmwi/8A3TpSOVcY5NDK0pmYpaWk7xROAwCnVhCRc7zoOZNGbb2KvDrCStK5Eym++IIOhoN70HdxtciKS0BoAK0UqGkEeNENsyQkC/7uY3USjAKUvq0DMqYtEd+Yi3jXCamCMKkXSP8A2vzpLjyiIzK81faaJewS0qykHMLQL+Ei1TDPRF45OyIXeygCL6EH8VtBNBtLmx4xlJ+lMj8BiCpkMAW6zOtV5UYypB4BInxIq/M7N6hhtSLFRSVGeUiZ38uVN9FdiJw+YOtqCkDtSLKk2ynQ6flT3SNbykkJTcwUIH4QZMn+ox4VGeRSnUeR6WPD4eNylz6L2K50p2ut1bbKJ7GgGpM3UeGngKrG3cYpxLaEiENg/wDktRla+6wA5JFE9epouqV77gyAkaJvnM8T7vcTUURf62NXUFHZGF5pTepsESmP+qYeWJ495/WjFmDNDurGhAM8UifmItRbKQe9g3ZncPAfnWLSSITB53keRinA0gnd9Kx5ixAIvyn67qUtqVgiULBgiaMC4FwFcjamUIUnQ/U+lLeKoFp8Z+lJQZbvoBOGSSAByH5UI6RO8UetXIDz86Fe+lBmmDI1/wDuND3/AHFGPJTQuQc6zyW5ug1ROs7oBBGpG/hVlYxRDEIQEqObO5mOZaT+EjMftRjvQ18/8bThKUjNLSUpkAe6UrM99CbP6NYpwwlhZvBOVUDfc1si0up4+VufIhxmE631500Oc10p7o+6G0sMsvKg9YpRCkJnklVp0uOFRo2OsYjqyG3FkSc6ikA8Dmywod9FNPqTeSUecSo4PDhS0pJCQSO0RIHOBepPCbHdWvK0lSxmyhQBCDH9RiKlelGyil0ZUJSSlPZQLaXjtGb+dPYPCKbZC1rCF6pClqnKN2RKTczxGlFcrJzyb0A9I8M6gpQ8jqyLAXiP5gq8g01s1KUSougpFiEKKVkcRKRNTasc5iXAt1LcBGVAcQVJgfh0ieet6jU4Fbyy22yMwN8o7QAsRrA8q5XW5NyT2iO4DFJWlwFuXB2kLBg2NyqbH6U1tXBK6tLqpOfW4E8/fKj3kDSpBzomtjI5iE/wSRN7wbwQDbwqT2i1glIOQZYgtguEJIvMZgfrS6l03D4dXezXR7MpuCwgWoBXZFgCQSJkfS+t6tGO2SUNFKXkOJSoEoBMkhJ91QFveNvSn9lbKW80P4qWkKsM1we4Eyb7xEXo1OwktozEgrQZCkqStBA3qEcdO+hKaurDGE5R1adit4Dom88ewpNxPvXF4ggiZ+nOjMJsjqXFIcaznQFUiDOoF0nQi9SeA2i6gqcCQkAEFaUnXcmbgE8786j9sbdW4sEqXpBBO7+5Oo8K71uXYEnjUE97/aifZwwSerOGbQsiUmcuUga5zHGd81H7Z2YXSlRUFmAlISqw70qB15U9gtpDIbBVoMmcvCJ1FSuzs6U9YhtV7ZyBoPCwqTuO5oio5Vp+39itM7KUUkudY0pQAAQhIQUiNRY86RtDEvSmVJXkCSLJJECwV2Z3mY1irjtXHOpSpSx2VRkJgpOW+WALEju0qoOYvflQNbZdNfWnxty3aI8RCOL0xbJHYuy0OkOqdDa1E5QgxGa0QPdGu7fVqY2YW3M5lw6hSjMARISNBVR2Rhi4kqaQtcaqBt3DQHuqUO1VhpSZSkRZQICtfdO6CN44VPKpN7M18JOEYpyXe/d/YseLcVAzEJBUBAN1DdeYH6UxtTAtrGU9pQgnMo23gnjpvIquLxWdlsKyElUIhWUgC5JFkm8cKOSytwSHG5AHZCIV3q7X1FQjBrezbPOpWqsRt3YSXmpShKlITAUezCReElJIm51Brnu3tmlhYTlKQQCJMzxvlT9q68MCtaEtuEAC/ZPakceI5VB9KNloIT15WsJJUMpgJEdoZZsNDbh51xZaekzcTwtx1pVyOTqANDuIG6/74Vf2uirBacVldJVmLOW50sDoDc1Sdp4BTLhQuARHOJAMTWpSTMSi41YEpEC33M/pTGcjW/drT6+V6aVm1tFdRWL9xAcUdRA56+laU7Fpp4pkXJNNOJHC279xQpjJp9BPWTrf992tCPgTalvJj9mmlGlZeCrdAmJaA1ju0NC5BwPn+lF4pIiaAzD9iozW5ux3R2no10yabcTDa0BdnUhUte9YobPu251a8RtjrQU4LPIIUvNlAymwABMm/DhXJME0+tBUApTaYzEaA7pJq4bExRcUnrXlAgZRcDs81aRyAq8sMX6jxnxE4ei9vt9en6FtOIfaKQ47CgAog6XM9nnxEbqC2krEOFKpRkUc0OZIKkmSARJFxodar+P2yvOoAJX+EEAGUpNvtwojB9J0lID7QUJOllCRqDbhQ8JrdJCeYjK4ttL/AL+447h8QvM46kBtOoQpJUAZukax5VH7JQ08oIKoJJPaUYPDUWjvNOPrBBchWVRgImAQNQvKqeFRuF2W5BWAANxJA52nWqpbGRtN3z/kllFkqUEABaTYTKV5b9lQACfHWhH8cS51gCUZRASk5VSd+lzzoVjBF2ySS7MBIACSI1zSB9KI2LgELcyYhwomRCbmRxN4o7LmdvJpLYMO0l4gIbduBYKzRA3yd/dAp7ENtNpCGlrUq4VJITl1gGLDuoN5tTDqmmlBd4BEGe40vrFKVdtRVEGE6RIP4dd8jjS0unIOt7qXPlYdhAooUQ+pCQCQAorE7gJjzqOZwKoLigpaUkA+9lJ/lKhp51PbK6Pl5JIJbtqo694IqCxBKCpsKKoJG4i3cL0sZJtpDZIOMIyktun+ib2LtlaG1NuJyNqFhlmePvetIxZQtKcrSUkEkqgkkHjFh5VHYBDiylBJi9lKgconTfSHsYkWKZUD/Mod08aGharQfHehKXLluWbZuz2CglxzKYsJ4X+sUIraoyKTeUiwBgZZvKZM7t9Qze0uypMRa5JmO6RY91BpdAScpJ4jTXje9csTbdhlxSUUoJLbclMdi1KQnNKUzCco1IBkm3MXqFxrlrkxzMk99Jcx27Lc770E+vjVVGjNOTm7YZhNoLAygwN1rb+GpoVThHvW5fpTC3KzMd/nrRDTLFhHVoSkLSmLqELFydIUFEDThVgw+ECwHEtpS5IPaUVqM7xkNz4VRSlGVJSo5vxSAAOEHNfxAq57BxLIS2CtvOd+i+QsINRyR2tGvh5Jy0suGFx4WkDMQU+8EhUg/wBsEjxpnbGHQ4gFQQpAmesQrzBkRpRaVkwvtQNIAVffMCacfUop0JMagkRPEnSvOW0tj6FrVCmci2j1yFOlhSEtgKzhpUJDZ7JNydRGhJqpOvd/Kb2rr/TEBLWUBpazcJURmBAnsnUm/Ea1zxOGGKWlCQGVhMQorKVRqQYJFeljeqOo8OcfDnp5leSb8BSrGntp4JTJAVBkSCCCIOhtp3UV0f2q0yvM63m4d/dT0F7q0RjjlMzN6svTbajLzoLSEpGVElICSTkE2FoqqOWN6C5FYpdDby59aHKhW3HBuNCqWTxpWaYQGniKYy8j5U46qms9Qk9zZFbF62awuFSm0Se1H/dPtkpMgabqc2BsrryZdS2AJ7R17gKEWchICiYJuDrW5Hzs1bZIsY8hUpBRNjHA61LoVgg2ZK1ORIIEAK4EcKrTZJE/ekkCfeiuasmopP8AxhjmI4GnhjlrEFSjyJt5VHZIkCCawzxoi6FWwaHCk38xNEsEJMzBB1Gn3motDitJpcEm+tcK8ZIF/wDiSlRmbGCKJRtV1EgOHuN/Go1te7704lJ3R9qFITeLLHsbbKgCFKmd5MGhMU/2syUEKmZzfURUeyctykHlrTakkmSaXQrs55ZNaW+Qe/iQ4czilFW5MndzoEvDf9SaYLsUhd9aPIFN8w5rFDhrY8+FNrUkmf8AqhE04XhplH51x2n2NuuXsR++dDLcFaVrWGKFlYxSNLXpSHD30qBx8zSXFilHQ9hsQgJIIVmtEERF5m0zp9an9i49CEAKYBlXvFaibX90Cqt1kaCpLAPQPfyk6iSO6aKV7HSuPqX/AKdWw2KbKUdUtSVKEnUQY07USKllM5gFZj+p3njXONjJakdY81mMRIUoi+8kwKuqNrtWbGJQSbdmxIjcSYrDlxNPY9nhOJU4tzpfX+CN6TYXDuIc6wwRErsCkzBgRfwrku12kBw5HFKAFlQeG7lXZMa0hbXVLMpWDBJuTMAymJIiapY2Xh3s7LaT1qEwCvsgqGtp3/mK0YHUWmZ+JT1ppLf9TmzqudNuJ5z40/iMKoLKcpkEjTnS2cMoG7ebv/Sr0NrSVgwQYmYrSpPHvootC5UrLH4QKELydLmlaGi7NlsRMUC6sVJZeCJ86j8WpQ94RyAFJJbFcTtgbjlMZTwPlSnE8jfiKbvz+tZmzfFbFw2btcpkeGlJcxAJtNQiF06l41qWQ8t8NFO0TTbwA30+3iLyPrUKnFGnkPzTqZGWAmgsnWKSKjUO0Qh086bUiDxNBgUKdS9QKXTwpRxB311k3jDSs8fKtIjiqhQ9Skvd9dYuhhyVczSnVqi1Ch3eLd5pCsTxUBXNk/DbY+lcC5vWxOs0Cl5PGng9O6lsd42OlU76Whs0Ol+Kw4kb5oWBwfQIUnnST4U0lQ30oOpoWdpZoprSk8K246N1I66KNjJMwGlB3v8ACml4mtdaTuo2NpfUKwz5CwZIjfrVlb22zCQtrPl7U6HMNBPA76pgevFGpxiAm0TwN6ZVIDjKLtIv2F6UpWEgNqMTf+WEgWKRcxP7NJ6X7VLKc+HdhRJQq0ETopJi4KQPOgOiu1WAyGwpwrJWS2hMqVaQUxyEf+NM7UZLrfVrQ4lQJcQXIzBCdQd+mndyqShHX2+5peSWjd3/AAUjE4ntEqWokkk8ZOtPJIUmGkuzEkk279K3ioUYQLDebkmn+pWlubgc9DV2TclSIV1lR95Qpn/Zb7+VELxEH3R50fg9pgA5kkyLZRp9Km6NOvJFbIjWioWF+80K8yqZIjxrMUSskgEDyoTKCdSTU5SNOOPUxbwB108fGmS6n+dXlRChl1H0FJ/355eQ9Km37l12X+foNhznTiVjjXrX2Sx8Fr/Gn0rPZTHwWv8AGn0rL5nsanw3c8mB4caebdA316t9ksfBa/xp9Kz2Ux8Fr/Gn0o+a7CPhL6nlhL3dS0v/ANVepPZbHwWvkT6Vnstj4LXyJ9KPm+wj4HueX04jnTheHGvTvstj4LXyJ9Kz2Wx8Fr5E+ld5vsI/w7ueY+v50r/cA769Ney2PgtfIn0rPZbHwWvkT6V3m+wPhv8AUeYTikDnSDjE7kzXqD2Ux8Fr5E+lb9lsfBa+RPpXeb7B+HL3PL6cWTuAFOjFHlXpv2Wx8Fr5E+lZ7LZ+C38ifSu832Of4cn1PMRe4mnmsQBwr0v7LY+C18ifSs9mM/Bb+RPpQ832A/w2/wAx5qViAdK2l0RMivSnsxn4LfyJ9Kz2Yz8Fv5E+ld5vsL8L/qPMwxFaViJ3ivTXstn4LfyJ9Kz2Wx8Fr5E+ld5vsH4av+R5hGJ7qxeLPGvT3stj4LXyJ9K17LY+C18ifSu832G+HL3PMicUI3TTfXXuBXp/2Wx8Fr5E+lb9ls/Ba+RPpR832O+HL3PM2A2gWlhaFFKkkEEG4I0NWE7Xcdwrji3WzDgUUn/kJygSDOkTXd/ZTHwWvkT6Vnspj4LXyJ9KK43sCX4bf5jzknEjISkpjmbjuod3agCcqlgjWK9Ley2PgtfIn0rXspj4LX+NPpR872Fj+Fpc5HlQlKj2QT40cztkNpLamwQrgYIjnXp0bKY+C18ifSs9lMfBa/xp9KTzfYu+BT2b2PJr2MTcAfWkYfGJSfdBPfpXrX2Sx8Fr/Gn0rXslj4DX+NHpQ80/Yp5SNUeTsW+tWuUDlFA9Tzr2B7JY+C1/jT6Vnspj4LX+NPpSy4hS5oaPD6VSZ//Z"/>
          <p:cNvSpPr>
            <a:spLocks noChangeAspect="1" noChangeArrowheads="1"/>
          </p:cNvSpPr>
          <p:nvPr/>
        </p:nvSpPr>
        <p:spPr bwMode="auto">
          <a:xfrm>
            <a:off x="0" y="-868363"/>
            <a:ext cx="2533650" cy="1809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10" name="AutoShape 6" descr="data:image/jpeg;base64,/9j/4AAQSkZJRgABAQAAAQABAAD/2wCEAAkGBxQTEhUUEhQWFhUVGBUUFRcYGBgYFxYUFRQXFxQUFxQaHCggGBwlHBQUITEhJSkrLi4uFx8zODMsNygtLisBCgoKDg0OGxAQGywmICUsLCwsLC00LSwsLiwsLCwsLCwsLCwvLCwsLCwsLCwsLCwsLCwsLCwsLCwsLCwsLCwsLP/AABEIAL4BCgMBIgACEQEDEQH/xAAcAAABBAMBAAAAAAAAAAAAAAAEAgMFBgABBwj/xAA/EAABAwIDBAcGBAUEAgMAAAABAgMRACEEEjEFQVFhBhMicYGR0RUyU5KhsULB4fAjUmJykwcUM/GCohay0v/EABoBAAMBAQEBAAAAAAAAAAAAAAECAwQABQb/xAAyEQACAgECBAQEBQQDAAAAAAAAAQIRAxIhBDFBYRMUIlEVMoGxBUKRocFi4fDxUnHR/9oADAMBAAIRAxEAPwDiIWeJrfWEa1Y8X0mbW2E/7dAUNFD/AKoZvajCkEOtSdyhuqKzZUrcH+qYjfYhg9yrOsFacibaUnIONa05NWGkLtxrOr4GpjZey2HW1FTuRSb3/IUDjsClMdW4FjuikU03VCKauhtrBLUCRoOdMuNkUvDoWSAkxPO1OFlYUU2Mc6qoRa5M7U092gW/OsB50eA4m5RNH+1cqBOGRB/FvovClzf7CvK+iv6ohkHnWEmbGpDC7QZCpcYzDgDFGYjaGEUCEYdSVHS8xRUE9rFeSSfyv9gJx4Zcp13EUGhXEmpjBFjMC4glI1A31Ztlp2W6r+I2Ud5/WmlEksij0KEVme6icHtNxtWZCiCQRI4VfcVsDZoWSHSQoSkJvH0oZfRjAAE/7kzwiuUHYHmg9mvsUfD7QWlZUFqBVM31njReGelabb785q0tdCWFALS6Qgm5IvHHWrtsfZWDwwCsO31irJzKuZ5TpSN6Nmc5QnukVLB/6f4nFklQU2mAUqVaR/brVw6Of6WYVmC+C+5/V7ny+tXbCuHsoX70ZraAUR10E3Ebqk5tlcWPTGrGmNnttiENoSBuCQPypnE7XabHbcCaY2iw84D1aonfrVcR0EfdMuueOtGMU95M6c5R2hEj+k/SFDpytmYOp/KhdlBbxSlCSee4d9W7C/6e4dA/iqK+RMD6VLoVhWEZU5Ugbka/StHixSqCM3gTlLVkaRDf/FVhBIgq51HJ2Lj82UBAT/Na350ftnpGcsYbNzUbfeq2rHvEyFuXuYPpXR11uDJLEnSv6E5iej62QVvKK0gSco0NUt7b6sxCGSE7v5u+pVWOxKge04ob72jnQ5e/hkdTK5urfVYbfNuQnJP5VRHr2qpSbKg7wRUUrabiSNLeRq3bJwzK5S8m6hY8DVfx2EVh3QHGw43fxG69MpLVRNxdWAObUClAKQCN/wChqzv9GUFtKm0FYUBKSoiJ51VGGkKdH4UT5CeNdFc6QssMZUrzGLUmWck0kVwxg07KfitjMNCXcI4P6krkfeoNWEw27NRmLfxeKUooS4pPBKTlHedBWh0Nxxv1JvzT60VJLmx6k+Rz2srdZFefR65lZW4reWnSAJmsmlZazLQpnWYFGnGXYpEVmWmTaYHTDjjzEC1NDFq0mw3GhwKXlquuXuT0RXQJGKVy8qxt4zeKYSK3RUmhXFEo25IpfXZToDQuGUN96JUJIgVXXasySikyz4LaKW8kJTKu0QBpUiMWXAcqE3sarGGCswkWqyYQFsJCTmzG8bu+qrDBq0Y8mVx2Q+6nqmpWvfpOh4UjB4vLlWFmJsBpNBY7awu26kGCd16bZ2u1BCRYaA2E0koJdwqUnvyLidtKWoGSOe+jGtu3AUSoVTGsSlQCy4EjePSiWH0rUAzMc+NS8KJVZZo6Wjb7KR2lWiQOdVza3TJ5bnVtZUJOqpkj0qsO7LWrtLXvgISfvUnsroydQOE+hoLHBbtlHlySVJEg3jFrCiVqcykAkaXoLaGNUiSQcsxYXHhvqy4PZZEgjLutvFEHBt6FQM06khJRdblAS6VH/kVlJ0UMoFrUx/8AIVIXAIKQIN99T3TzC9W3IGpiYqj7N6M4jEH+G2ojieyn5jatCjFx1S5EIxbk0i+bP222UKUXAgxYC+bwrfRzaKCtRdBOae1FvHhQezv9KXLF58D+lsFR81R9jV52J0KDI7LhIkSFwoKA1sI1rJOWJXTNccOVtFP2jhlZyENlUmRlBJAPdT7XRTEuCHAcgMDPY33RrXUMM0lCYEdwsO61qaef7UEi+4nlu46TU/GfQquEXVnN2v8AT0BV85nUBMDfoSZI0vFSbPRlhk2ZQCnWZcVImO0ogJB/MVLdI9pdSgRa++YvYDuJIubCqVtXb5OWVwMmQDckkSlwQdQQY1jxrtcpLdjLHCGyRZsS+hsEhBkQBoBJuQgC5EXzReCe6LX0oXJjq43SCTHM7zVG2ht0JSe0M1rzvSfwgbwJ14mi2+keGgZkqmBO+++++uSBKTRyUGsrIrVSNwqlUia2DRQoqsrKyKYBlZWzWhXUcZSkGlNRvoxkIuClSiRbLu76aMbElKgQqrSTWKovAlOhTPdQlaVgk6Vj+Dw3G06UQvskRuoVSSFDtWpvGA/rT41eMzadUt2Srj6wA4IA8YPfUrsbpKGzlKAc2/h3VWUFWUSsFM6SftSVq7QgHUfenxvTHSuRPwEzoONcQ+1ZIBBN41moFfR/NdK78KWdpZVtJsEWzTMRN6sq3mICsOpK7zGneIN6M04sislK3sVX2E6nUzy31L7MQpMZYgaiLzV+RstDqkKydlSZMbjFNvbAQSSiRHCgs3RlvCctyE2FiFBRGRoqv7xIOeLGp/YLj4SkrCCrMcwmDyoFew1RKHBxgjeKZwO03ml5FoVrYkWPjTatXIFaednUMEkKHbSAeG7SmVNyFBQSBeDwjSqxgttyCok2MXpna/S5plHWLnKDFt5G7vqWiVlnlg0cy6fdKcQ48vDIWQhowqLEr3gK1AGnnTewXsaktrwz68wEkLXLajvlKjEQNTw3VGp2eXS44oq6x0lYA4rVmue4nTlUorbKEMpaSgZkdrMRJlOiSDbLrbea9DFwyavIuf7GWeXTUcXTmdS6JdPkYptQcQG324zomEkHRaZuQeGo561J4npMRdOVQNhClTyExE7yN2/l51Rtpz/cKxClHMScx0kGN2kSBapvEdJHMsZlRAlJPZveYG/Xh6eRmx6ZPS9j0FkkkrOu7W6UtonOSlKkJWUkixtJSQQddwPGNaruL6ZtAhSFBSe2QoLUAIjLKSqNbTx8K5djduFY0CBAEIJuRPbOYntHwHAazEOYuYk845/lSruH1Mvm0umxWrXPluibZTN4BMbgZ+8UDj9tJdQkLSkKyqSCM0JQb/zWVP70qmHGq4mKZSVHST3Uyl7DeH7ko5i0EQudbxwG/dfy1NFNBvKO22LCxUZFtDUU3g1HW3fTns88f3506hN8kK3Dk2CJrSxyp9LFprOqpqdDa0DxWwmiWWJNLdw2Wj4bqznkV0DlJim4okCnG8NIo6bBrS5gQrAKLbw8mJA77UkMC9xXaGHWhppN9aJYxGUzfSLUnqQADaklNFXERtS5jTiqxpZGlOFrfWkt0KtjWqHcKJUJO+iHkfxCCJHfTeHQQQRR+z23HXT2yDzMTHhVorajPklTcuiQIUJSrsa8DcTRGzk2dJssaTcfpTWJKgohQuDE08wwpQ9228xu8q6HOhJv07s3szrDmhJVztr401jVOpstKkHmT51YRg2Rh8ra5XMnTL3QdfKoxzAAi6kk8AAPypmmlRCGeDk219x3o/0gxOGMtuZgdyu0PrV5wH+pSUwH2lhW/KBB8K56nDAGwnuFOkdtBgx3faZqcsNlPF32OssbYYxKbM4i+h6pUeYqxYHAKW1kWCU/1Jyq86p2wOmzDeVCkPjdJKSP/VIq1p6cYSIzqB/sUfyqThNckPHLjfzyQPtHZ7LdjI36iuU9OsbndCGyotoJ1/EoWJ7gZHga6Ycc3inCpsqUlAlXYULbtd9EYboIxiW/4jfVwSEqCjmN+Fhlsd2+tMJKMbmQj6snoRyfYO2w2srJ7SR2e8CE+VRa8Kt4pbZSVrVMwNOJJOlhPAca6s3/AKTspfEOEpAvMBWbdG4DmZ0m+lI6TbFZ2Wyp9s5XVHq20CdTcBJEmygkzMnLrurQ+JjJVe4Y43CTkkcT2zgF4dwtL7Kk6iZg8DzobroHd+zUptDZeLdWp11tyVGSSgjyEWoT2etOqFH/AMTFeZLHKTtLY9BZIVTasAJJsJJo3D7HcUJMJHPXyp1LrifdRl7kR9YrDinDrmnuoxxJfNYJTn+WgvZ+xkFQSbk2vp5CrG50PfQiUpSobspg+VVNnFOpMpmRvjSnX9svq955Xz/kKopKPJEHCcubCMVh1JkKQoHnQWU0w+5N86ie80P1h/mNM8iQ8MToLQLVsIpbTVqeSzXRiK5pDLKINP4hMjSKU2zypxbUDfVUnROU9wAN08hu1EoapxGHoKIJZSM6m9Z1NSzTF6cdww5+AorGqFfEb0Q6GDGla6og1YGQQB7viKFxScxmB4UXiQI8Q26IdbZraWqkSxRuFwYMdlRvx/SuWIaXEKKI/DYY7xU10dZU2tSwBmAOWUhQPmoUZiMM2mCAocr/AHM1N4XpEAjIpwmRlOfMuBwEi1UVWedl4pyjsnuUfGNKUslQAJN4AH0FS2y8PlSpeWREe6FDxk2p5bbWaQnN8wow9UUZQACdYUon0oqPUTLxDcVGivN4cyTAP2+hptCBJ18/Wp9GDbyn3vOsRgGyLZia7SHza6h2wCE4R0FAg/iIBM8jqKjNpNdlMgco18almGAGiAlQ8aExTQCAZMzru8hXOuSMkct5L7gjrxCQNI/p/OndnLVnGXKrNxAP0ikJQVGFkEeP51O9GcEguqUowltM8yZASAN/aIpWr+hTZ+nqzpPRPAdWgdkZXB2jljtJv3EfnUniNrJTYakkCxqMO1SAhlo7oURftH3o7tJpzE4MpUVZSTmSZVBMAdlI/lBM2HGsbjcrke3CWjHph0JI7RbSC47CUoAOY6aWE7zEnxriXSrpo6/i+uaUW0os1yEAFXImPKBVo/1O2z2W8MPwjOu/4lafT6EVynFG/rarYMaXqJ5MznLR7fcsGN6a4taClxQWOYv5ioNzpE5oUjzNIbRI/ZoLENXq+px2ROOPHJ+pWxx3bK1WypHnTK8a4LlIjupKGRIo7FpBQAM3jpWaeXIpJItWOLSUQBG1VJVmSMpBkEUjaG2HXTLipP8Aan0pC2r0y61B0rm5PmaYRhfIbOU7zPdW+oHGtODlTcVNU+aLEq3NPpFIb8KfSO6tEUYJsxCaddR+4pCRzFOKvvqhJvc2BalIHOtp01P1pSDuvXE2zTYvRDi7fpTKacUZ40y5E5cx9tAI0+tCPJE29afTHL60woXotAjzEVK7OUmwIvI10+9RgTUhgW+0kk2m+v2FdQMyTiWbbTshJIaVYCUhXluvUGhoqPZMcrfmaO23tVTsBRHZECLQO6g8Fm3K8IV6ipQhTbMSTSbMAUmcyjP9ojzBokOqKR2zHANCPmi9MO4gz7x7hmH51isSY/ER3q//AFFVaOpvoEod1uAP7RTyMegNkFQzf2JP1m1RyEyCbx402toAaG/M+tcxVCN7kizjxlM/TKPzobEvJUm3Hl60E0kgfjHnFbW0oDVUHv8AtSad7HWGKdoXhQVLAAJkgaCrxtjZaGuoQ0n+KpCCu8lJi5PAmf8A7cqrHRzZ6iFuq/42gFLkxMmAkcSbjxq99FHc61LgFckqUdwtGVO7U610m4qzTihGUqf0YTsspZP8UEFImNNNBxJ0EVZMZtMIaQopuuAlJ3k6yOAFOYhthAC3Ejs6E6lSuHOqL0025CldWSUJlCFTP8RRMwTwuRwyJ41lS8WS2PSbfDwe67e5RukGfEPuuR7yjAkWSLJAPIACqvjG4MferL1oCYCfNJP1gVBYpmT6RWzTSPP4fI3J6hjDKAETWYlA3Enw/WltYZQ3GO4U9iGkwDN+GU/fSuo0alq2AgiaMTgOzJWkcilf3CYplpN7GrFhMepLRTc96EkfaaVRQmXJKPIrC2uJSRyifqJoDEIE1OrKjNhzGWKisUyZ0pZI0YZ77kY4imooh4cRTFqzNbm+L2JZod/0olKe+m2U8j5VK4DZTrubq21KyAqVA0A1ma1RR5+SVAIT+5pyP3+zT7bRIPZPZ96BoOJ4VnVjd+/pT0QcxpKeP3pQT+5pYRR2ycOhTqEuKASSAT47zurqElKlZH5O/wCtbAFXfpvhsGnIMKEAxdTa8/cFCSPGZ1mqilid48vQV0d1YJSptDKI50hYvpUzs/ZLjpytpzHjBCR3qJgUI7hlIJBMXjS3nREWREeE8qJYXGv7+tOlubZie6/51Nr6NqQwl4rbIVHZCwViZgxHLcaNnSmmiNS7m38tKIbUIvP2/Kmwi/8A3TpSOVcY5NDK0pmYpaWk7xROAwCnVhCRc7zoOZNGbb2KvDrCStK5Eym++IIOhoN70HdxtciKS0BoAK0UqGkEeNENsyQkC/7uY3USjAKUvq0DMqYtEd+Yi3jXCamCMKkXSP8A2vzpLjyiIzK81faaJewS0qykHMLQL+Ei1TDPRF45OyIXeygCL6EH8VtBNBtLmx4xlJ+lMj8BiCpkMAW6zOtV5UYypB4BInxIq/M7N6hhtSLFRSVGeUiZ38uVN9FdiJw+YOtqCkDtSLKk2ynQ6flT3SNbykkJTcwUIH4QZMn+ox4VGeRSnUeR6WPD4eNylz6L2K50p2ut1bbKJ7GgGpM3UeGngKrG3cYpxLaEiENg/wDktRla+6wA5JFE9epouqV77gyAkaJvnM8T7vcTUURf62NXUFHZGF5pTepsESmP+qYeWJ495/WjFmDNDurGhAM8UifmItRbKQe9g3ZncPAfnWLSSITB53keRinA0gnd9Kx5ixAIvyn67qUtqVgiULBgiaMC4FwFcjamUIUnQ/U+lLeKoFp8Z+lJQZbvoBOGSSAByH5UI6RO8UetXIDz86Fe+lBmmDI1/wDuND3/AHFGPJTQuQc6zyW5ug1ROs7oBBGpG/hVlYxRDEIQEqObO5mOZaT+EjMftRjvQ18/8bThKUjNLSUpkAe6UrM99CbP6NYpwwlhZvBOVUDfc1si0up4+VufIhxmE631500Oc10p7o+6G0sMsvKg9YpRCkJnklVp0uOFRo2OsYjqyG3FkSc6ikA8Dmywod9FNPqTeSUecSo4PDhS0pJCQSO0RIHOBepPCbHdWvK0lSxmyhQBCDH9RiKlelGyil0ZUJSSlPZQLaXjtGb+dPYPCKbZC1rCF6pClqnKN2RKTczxGlFcrJzyb0A9I8M6gpQ8jqyLAXiP5gq8g01s1KUSougpFiEKKVkcRKRNTasc5iXAt1LcBGVAcQVJgfh0ieet6jU4Fbyy22yMwN8o7QAsRrA8q5XW5NyT2iO4DFJWlwFuXB2kLBg2NyqbH6U1tXBK6tLqpOfW4E8/fKj3kDSpBzomtjI5iE/wSRN7wbwQDbwqT2i1glIOQZYgtguEJIvMZgfrS6l03D4dXezXR7MpuCwgWoBXZFgCQSJkfS+t6tGO2SUNFKXkOJSoEoBMkhJ91QFveNvSn9lbKW80P4qWkKsM1we4Eyb7xEXo1OwktozEgrQZCkqStBA3qEcdO+hKaurDGE5R1adit4Dom88ewpNxPvXF4ggiZ+nOjMJsjqXFIcaznQFUiDOoF0nQi9SeA2i6gqcCQkAEFaUnXcmbgE8786j9sbdW4sEqXpBBO7+5Oo8K71uXYEnjUE97/aifZwwSerOGbQsiUmcuUga5zHGd81H7Z2YXSlRUFmAlISqw70qB15U9gtpDIbBVoMmcvCJ1FSuzs6U9YhtV7ZyBoPCwqTuO5oio5Vp+39itM7KUUkudY0pQAAQhIQUiNRY86RtDEvSmVJXkCSLJJECwV2Z3mY1irjtXHOpSpSx2VRkJgpOW+WALEju0qoOYvflQNbZdNfWnxty3aI8RCOL0xbJHYuy0OkOqdDa1E5QgxGa0QPdGu7fVqY2YW3M5lw6hSjMARISNBVR2Rhi4kqaQtcaqBt3DQHuqUO1VhpSZSkRZQICtfdO6CN44VPKpN7M18JOEYpyXe/d/YseLcVAzEJBUBAN1DdeYH6UxtTAtrGU9pQgnMo23gnjpvIquLxWdlsKyElUIhWUgC5JFkm8cKOSytwSHG5AHZCIV3q7X1FQjBrezbPOpWqsRt3YSXmpShKlITAUezCReElJIm51Brnu3tmlhYTlKQQCJMzxvlT9q68MCtaEtuEAC/ZPakceI5VB9KNloIT15WsJJUMpgJEdoZZsNDbh51xZaekzcTwtx1pVyOTqANDuIG6/74Vf2uirBacVldJVmLOW50sDoDc1Sdp4BTLhQuARHOJAMTWpSTMSi41YEpEC33M/pTGcjW/drT6+V6aVm1tFdRWL9xAcUdRA56+laU7Fpp4pkXJNNOJHC279xQpjJp9BPWTrf992tCPgTalvJj9mmlGlZeCrdAmJaA1ju0NC5BwPn+lF4pIiaAzD9iozW5ux3R2no10yabcTDa0BdnUhUte9YobPu251a8RtjrQU4LPIIUvNlAymwABMm/DhXJME0+tBUApTaYzEaA7pJq4bExRcUnrXlAgZRcDs81aRyAq8sMX6jxnxE4ei9vt9en6FtOIfaKQ47CgAog6XM9nnxEbqC2krEOFKpRkUc0OZIKkmSARJFxodar+P2yvOoAJX+EEAGUpNvtwojB9J0lID7QUJOllCRqDbhQ8JrdJCeYjK4ttL/AL+447h8QvM46kBtOoQpJUAZukax5VH7JQ08oIKoJJPaUYPDUWjvNOPrBBchWVRgImAQNQvKqeFRuF2W5BWAANxJA52nWqpbGRtN3z/kllFkqUEABaTYTKV5b9lQACfHWhH8cS51gCUZRASk5VSd+lzzoVjBF2ySS7MBIACSI1zSB9KI2LgELcyYhwomRCbmRxN4o7LmdvJpLYMO0l4gIbduBYKzRA3yd/dAp7ENtNpCGlrUq4VJITl1gGLDuoN5tTDqmmlBd4BEGe40vrFKVdtRVEGE6RIP4dd8jjS0unIOt7qXPlYdhAooUQ+pCQCQAorE7gJjzqOZwKoLigpaUkA+9lJ/lKhp51PbK6Pl5JIJbtqo694IqCxBKCpsKKoJG4i3cL0sZJtpDZIOMIyktun+ib2LtlaG1NuJyNqFhlmePvetIxZQtKcrSUkEkqgkkHjFh5VHYBDiylBJi9lKgconTfSHsYkWKZUD/Mod08aGharQfHehKXLluWbZuz2CglxzKYsJ4X+sUIraoyKTeUiwBgZZvKZM7t9Qze0uypMRa5JmO6RY91BpdAScpJ4jTXje9csTbdhlxSUUoJLbclMdi1KQnNKUzCco1IBkm3MXqFxrlrkxzMk99Jcx27Lc770E+vjVVGjNOTm7YZhNoLAygwN1rb+GpoVThHvW5fpTC3KzMd/nrRDTLFhHVoSkLSmLqELFydIUFEDThVgw+ECwHEtpS5IPaUVqM7xkNz4VRSlGVJSo5vxSAAOEHNfxAq57BxLIS2CtvOd+i+QsINRyR2tGvh5Jy0suGFx4WkDMQU+8EhUg/wBsEjxpnbGHQ4gFQQpAmesQrzBkRpRaVkwvtQNIAVffMCacfUop0JMagkRPEnSvOW0tj6FrVCmci2j1yFOlhSEtgKzhpUJDZ7JNydRGhJqpOvd/Kb2rr/TEBLWUBpazcJURmBAnsnUm/Ea1zxOGGKWlCQGVhMQorKVRqQYJFeljeqOo8OcfDnp5leSb8BSrGntp4JTJAVBkSCCCIOhtp3UV0f2q0yvM63m4d/dT0F7q0RjjlMzN6svTbajLzoLSEpGVElICSTkE2FoqqOWN6C5FYpdDby59aHKhW3HBuNCqWTxpWaYQGniKYy8j5U46qms9Qk9zZFbF62awuFSm0Se1H/dPtkpMgabqc2BsrryZdS2AJ7R17gKEWchICiYJuDrW5Hzs1bZIsY8hUpBRNjHA61LoVgg2ZK1ORIIEAK4EcKrTZJE/ekkCfeiuasmopP8AxhjmI4GnhjlrEFSjyJt5VHZIkCCawzxoi6FWwaHCk38xNEsEJMzBB1Gn3motDitJpcEm+tcK8ZIF/wDiSlRmbGCKJRtV1EgOHuN/Go1te7704lJ3R9qFITeLLHsbbKgCFKmd5MGhMU/2syUEKmZzfURUeyctykHlrTakkmSaXQrs55ZNaW+Qe/iQ4czilFW5MndzoEvDf9SaYLsUhd9aPIFN8w5rFDhrY8+FNrUkmf8AqhE04XhplH51x2n2NuuXsR++dDLcFaVrWGKFlYxSNLXpSHD30qBx8zSXFilHQ9hsQgJIIVmtEERF5m0zp9an9i49CEAKYBlXvFaibX90Cqt1kaCpLAPQPfyk6iSO6aKV7HSuPqX/AKdWw2KbKUdUtSVKEnUQY07USKllM5gFZj+p3njXONjJakdY81mMRIUoi+8kwKuqNrtWbGJQSbdmxIjcSYrDlxNPY9nhOJU4tzpfX+CN6TYXDuIc6wwRErsCkzBgRfwrku12kBw5HFKAFlQeG7lXZMa0hbXVLMpWDBJuTMAymJIiapY2Xh3s7LaT1qEwCvsgqGtp3/mK0YHUWmZ+JT1ppLf9TmzqudNuJ5z40/iMKoLKcpkEjTnS2cMoG7ebv/Sr0NrSVgwQYmYrSpPHvootC5UrLH4QKELydLmlaGi7NlsRMUC6sVJZeCJ86j8WpQ94RyAFJJbFcTtgbjlMZTwPlSnE8jfiKbvz+tZmzfFbFw2btcpkeGlJcxAJtNQiF06l41qWQ8t8NFO0TTbwA30+3iLyPrUKnFGnkPzTqZGWAmgsnWKSKjUO0Qh086bUiDxNBgUKdS9QKXTwpRxB311k3jDSs8fKtIjiqhQ9Skvd9dYuhhyVczSnVqi1Ch3eLd5pCsTxUBXNk/DbY+lcC5vWxOs0Cl5PGng9O6lsd42OlU76Whs0Ol+Kw4kb5oWBwfQIUnnST4U0lQ30oOpoWdpZoprSk8K246N1I66KNjJMwGlB3v8ACml4mtdaTuo2NpfUKwz5CwZIjfrVlb22zCQtrPl7U6HMNBPA76pgevFGpxiAm0TwN6ZVIDjKLtIv2F6UpWEgNqMTf+WEgWKRcxP7NJ6X7VLKc+HdhRJQq0ETopJi4KQPOgOiu1WAyGwpwrJWS2hMqVaQUxyEf+NM7UZLrfVrQ4lQJcQXIzBCdQd+mndyqShHX2+5peSWjd3/AAUjE4ntEqWokkk8ZOtPJIUmGkuzEkk279K3ioUYQLDebkmn+pWlubgc9DV2TclSIV1lR95Qpn/Zb7+VELxEH3R50fg9pgA5kkyLZRp9Km6NOvJFbIjWioWF+80K8yqZIjxrMUSskgEDyoTKCdSTU5SNOOPUxbwB108fGmS6n+dXlRChl1H0FJ/355eQ9Km37l12X+foNhznTiVjjXrX2Sx8Fr/Gn0rPZTHwWv8AGn0rL5nsanw3c8mB4caebdA316t9ksfBa/xp9Kz2Ux8Fr/Gn0o+a7CPhL6nlhL3dS0v/ANVepPZbHwWvkT6Vnstj4LXyJ9KPm+wj4HueX04jnTheHGvTvstj4LXyJ9Kz2Wx8Fr5E+ld5vsI/w7ueY+v50r/cA769Ney2PgtfIn0rPZbHwWvkT6V3m+wPhv8AUeYTikDnSDjE7kzXqD2Ux8Fr5E+lb9lsfBa+RPpXeb7B+HL3PL6cWTuAFOjFHlXpv2Wx8Fr5E+lZ7LZ+C38ifSu832Of4cn1PMRe4mnmsQBwr0v7LY+C18ifSs9mM/Bb+RPpQ832A/w2/wAx5qViAdK2l0RMivSnsxn4LfyJ9Kz2Yz8Fv5E+ld5vsL8L/qPMwxFaViJ3ivTXstn4LfyJ9Kz2Wx8Fr5E+ld5vsH4av+R5hGJ7qxeLPGvT3stj4LXyJ9K17LY+C18ifSu832G+HL3PMicUI3TTfXXuBXp/2Wx8Fr5E+lb9ls/Ba+RPpR832O+HL3PM2A2gWlhaFFKkkEEG4I0NWE7Xcdwrji3WzDgUUn/kJygSDOkTXd/ZTHwWvkT6Vnspj4LXyJ9KK43sCX4bf5jzknEjISkpjmbjuod3agCcqlgjWK9Ley2PgtfIn0rXspj4LX+NPpR872Fj+Fpc5HlQlKj2QT40cztkNpLamwQrgYIjnXp0bKY+C18ifSs9lMfBa/xp9KTzfYu+BT2b2PJr2MTcAfWkYfGJSfdBPfpXrX2Sx8Fr/Gn0rXslj4DX+NHpQ80/Yp5SNUeTsW+tWuUDlFA9Tzr2B7JY+C1/jT6Vnspj4LX+NPpSy4hS5oaPD6VSZ//Z"/>
          <p:cNvSpPr>
            <a:spLocks noChangeAspect="1" noChangeArrowheads="1"/>
          </p:cNvSpPr>
          <p:nvPr/>
        </p:nvSpPr>
        <p:spPr bwMode="auto">
          <a:xfrm>
            <a:off x="152400" y="-715963"/>
            <a:ext cx="2533650" cy="1809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3320" y="1554480"/>
            <a:ext cx="2377440" cy="16459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 descr="http://t1.gstatic.com/images?q=tbn:ANd9GcRgLFnTqiinAzqmfmE0Wr9ZOYx6MPZ1aFPMGtUuXxHC8ne3qof_7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0840" y="1600200"/>
            <a:ext cx="1280160" cy="15544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AutoShape 11" descr="data:image/jpeg;base64,/9j/4AAQSkZJRgABAQAAAQABAAD/2wCEAAkGBxQTEhUUExQVFhUXGSAaGBgYGR8fGxshHx8YHyAcIh4eHiggHSAlHh8dITEhJSkrLi4uHCAzODMsNygtLisBCgoKDg0OGhAQGywkICQtLCwsLCwsLC8sLCw0LCwsLCwsLCwsLCwsLCwsLCwsLCwsLCwsLCwsLCwsLCwsLCwsLP/AABEIALcBFAMBIgACEQEDEQH/xAAcAAACAgMBAQAAAAAAAAAAAAAEBQMGAAIHAQj/xABEEAACAQIEAwYDBAcGBgIDAAABAhEDIQAEEjEFQVEGEyJhcYEykaEUQrHRByNSYsHh8BZygpLS8RUkM0OywlOiF3OT/8QAGQEAAwEBAQAAAAAAAAAAAAAAAAECAwQF/8QAKhEAAgIBBAEEAQMFAAAAAAAAAAECESEDEjFBURMiYXEEgaHwMkJSYpH/2gAMAwEAAhEDEQA/AFHGcvoZTMhlBBiJ68uR8z1m+BOCV6ypWSm3MwojUCYhhOwG8yLi8ziE1ASQCdInTPIT/H88S8KrhXqqUV5ggsLqYIkcvpyx2cnH0eVOIFVirSDSYDUx3ZNpJ2KNy5db4nyL0QjhHh3tFUaD0A1XXmeYx7RWmxIk02FgEazDrobe/wC9GPUygYHQadQeXgaPRho6bYMiwZxPLuKVPWIl4BFxACgXFjJLGx5nHuXB+zKoJBrViZ8k/Mn5pjTQaLRL0mI+EyNQ6cww85xNl86Bl11IGH/TWDDRd3uRHxMvLZiNsABzWoAAMGYxuQDc8vWMHpnHUs1tNNIVjzJK3M+f0AwmoZmgxQBjSg3DiPlEqT5kDE3aLMMmWe6sreEMN7RBlSVO8cueKtUSk7EvZHidOnXr5iqxBZSqMVJGp2BuwEKdAffeTi/5KurICpR1/aRv9wfpiqdiK6plCjiBUrF9RB0lVUKATtZg+8b4dtwGg3jpTSJ+/QbTPsPCfcYmN0XOrLFlmQU8wZEmkUCtYkuQvWDvhTxTLKlIkrDWVeR9fOAI98KUXMCWV0rhX0w/gaFvOoSu5IuBy62G4rxwErTqo1DTYh4KydzrWV+vLDXJLGmRFRkk6GUn4XWQR/XpiDMcNoNI0tRqb2OpPvRbcAkcidjbDbJ1FKDRpdQIBRv9wfmMR5h0anUCHxOFABsSCySbmD4OhOGxIq2f7M1RDKoqedKSR6iNQ+WAMhV7twWUVAGBZGtqg3Ukddji2ZvOKKlQpqEKoRdJWXYgklWAIgSNhfHvEAveFa9OnVcMyHTOrw2J1CCRM7k7YVDsFyOeNYJRSVcvUZmZQVCkyDPRF9Og3xLxLNSyMFbuu8WmCdzzJJgyxuSerY9+yrl07tCQ9WC2r7q7qn/sfYcsKqfe0mBcGO+UhlkqQuoW1CDuItJwcByy1cA7T00qwktqVtVo0wRyNzPlNgTgbtMO9DPlyCTd0mDbmAd+dh9cVrPcOp0QjGoWcjUyxAnqBut+V/pOMbM16ahqtNgrXVo63A+VxzIvgVXbG26pE9DJLlKi1qpDutMlEB2cyt48ufITHxDCvNpVzLamQs7H4oiSdlHLblyA6DDnh3G1mQRMRcXjp1jD/K16Lsamsh4gK2yjnpI6nrB2GBoFLyH8M4Sy5DUxLNlxAA+9EGPkQMEdneO5d6dfvHASkBqpkqSWIuIBOog+GBafbBVKv/ydYkgUkJmSQWJAiDFxMAAfEbSIvx7L0u7XQpkk36TcAAeUkT5nEc4L4yTZgrrcrC6iT8ySFtyA5+WJ8pmyGWk7JqUgouYB7t9oVXJ8J6CL35Rifh/DdGY0ZgBSE7wK3rsR5bxhznqC5jdRoX4naSCDNtPPqBva9pxdWRdDXh/GwZFZGosu+q6xIHxLI3th3Xrr9lrMAagVdYCXZo6dTijyVp90FFSjeEfxbkmTO5vyIjYDBPZbh+hqrrXKUmTRogEljsun4iInob72OFKLHGSs3ppDrPI8xzFxyP3oPrix5/PUqVHXUbTStpXdqhOwjdtX7O552kYB4RlKT5ajBCOWJZiSQioYAjztc9N8UavxapRzjFyKvcnRTkeFU5FYsCVi++CTsUE0XNctVzTCpmRppgzTy82H71Tkzfu7DzONs7+kOnktdCkvf5gxpQfAh6u3IDfSL+m+KN2h/SDUrKKOTVkZrM+7f3Uj/wAt+nXG3C+yBy2XqZmvBqaZjcoNyxM7x/XLGfODTjLIOH9m6+czL5jNOjw2pxEhuYQLYBYtHIdZx0jsRxGa1anYAwyjyAAgdAABimUc1mFan3T01SdLBgSZaYIA+L08sTcKzpyuaptUMHVoIMSZtJiwGx/CcXtSTRO5tpnY4xmNUa2MxgbnzqGioLyHX2EXHvdsFZRv1jeaCPn/ADwvWQGYQNTFV9PCzHy3UD1ODuD5R61RaaECpUOhD0uL+2/tjZMwaLPTo0xRGqmAyrIcMbzO4MjaYiNhispkmq6mUrZgNLAbQDIPI2A+eLj2xNMGolMhRBVfPu1/Ex8z54pmWzWhKlmkkAEX0nw3iZFgbgHFuiVYZm61YNphwmhmefhJuAPYaefXBbokU6TKfCijwmDqaJtBBPI2nw4WvxU1KbAEQxNv2RIj8sNcm+qp8JZgRGneV1Em3zwKhO0aVOEr49FVYQCdYtcgATEddwu2EXaGm1JApGnUZsZBA6QSDy2xZM2hcOdUl2ElhsVm09Yb5euK5xqKucC30hgLkmAN7kk7DCksFQeR5wTia0qSJBBVYkXk8/r0OLHl85l6o20OR8dIwSepUkE+mrEVHs9rpqTQ7yROuk4Lib+JbARMXJ2wlzXCQKipScgtNqgKxHWRedtsOya7LBluFAJCVEqESdJmm5Pltv0hsDZVqqse8pwRb9ZTJ+oBIEc4GE1c5jLkK4sRIuCCNvONugwZku1TIIJMdNx/laR+GHYqJ8xkMu4Z0pmjU/8AkoPCz1IX/wBpxoKOZpiabU8ympfC0LU0rqIkixA5gLztMYKbimXrg94ihiIDp4WHmJkewIwJVy5Rf1Tl4NtaqpgAQNQ3O+5PK2Ch2B5bjxpEa9dMg+HWAUBnfVdQB7Ys/Cs9SprWrLocuukuH1KxJkqskmJEmeUdRC5uHMVHeLqBB8WnWNjYRDDpYHCl+E0ahLUqbIKYAZ6IIcSfiYbm5+90A5YTQJjJqgV2auNwWbXA/wDKAT7zgP7cVQVaUojH4Z5SYDAyAbXXltgLODMVCytXpZhIltbCm5FzBOkGQfFYbjeJmLOccBoiloamHcS1U2ABAnWJBIMzN45Tg3BtNqStXdq9RWNIHxFAIHQQeW1unTfDTtxx1cxXB8S0jBAgTMKpPyFh64M+wd/Tall30Zbwrq+8+mSSD6mZ6+hlDmezdZQXouKtMHd/Cx6kMNxPM/gJwmUhrnuzK1aReioQgDuwPvgc28zy+vki4fnTRYCqxaRdY8S257mSbDyv0GJqXFai0RTmqGALd2o8S+IKSf3ZIiSLk4S16YWWG5aCTM3AaeokHne+C6yFXhjfNcZd17tWcJPwk7H0k3+eLd+jLg4Nda1TSYnSpBlWtpbptqtyMH0qfZenSZaheGYjTT6AystvcxYdJnpF87OZdqOUzoViHplSpG4Ai8+Ym+E8oFhhPanK5annO9q02qOQAqiwgGSxO/PbEuRfL5jTROWZDcg02sJ3JFgBtuDywR2W4iatV++ALKgIZomJvePTFpBDeIRcbjmOV+eIctuC4x3Z6+ik/wBm0SoZYuoNliCfXlH4+WAO05SrNCnTWpmAtiLCiORLDbyXn0jFjrcTo1HhHBJAIGxNvriudreP0MhT1sAalQkrTWAzn9o9B1Y/XbFbn2LauiHsBxAZGlnGzbBDTCt4j+3so6yQLDrjmHFM9Vz9aoaSsKZMsYiwgSYso2Gn03mMG0MhmOJ1PtOZlaIMQtgB+ys3O92vv7Yd5pEphkp0lKhbcio5kHneJHPCUW8g5KNLsiyX6PKq5MZlXTnCaTLRPObHlthdku0NWBSZ2KT4kO8cxJvHljruf4nQo8Ooq7X0ABFuxtyHITzOOSPle8diqwGMxufnzw4/ASa7HOTR6tOs1IkaUL25hWEj8T7DG3DOBnQ1fNOKVIj4mALGSDYEEkmPU4sP6O8wiipl9SswOrTvEwD5chbzxSe1NZzWds3UJ0OyogsLEwFGwkQfSJOG2Skjr/ZbilOvl1dGYrJUarN4TF/xxmOX9nu1LJRChNAkwuMxOyy97WKEdHLQYP3RB6Tu31kegGGXZbPClnKVQidIqBfImnUg/OMBhgqEkjqSDPmdvLBvCcrDsxHwWHqZ/hPzGLrozbrJpxatqfSZlEYseUmD8yTGK9XHxHUwgiADY2589umLPnaU0XIWKhYFgd9Khrr1uZaDbSuKtVqw9h8JkyN7LA68vrhTKgH0QQt7mYM3O/XfkbYY8KqaKlPSSrTAg8okzPIBSSb2GF32olZ0iQeXW/ywdlq9OKzM8OAdCxuTINyRyJ5HflGBCZPTzzIaZIDqjmpp2LExcza0ch1wo4HD5pncgKDBP94wT8g3zwXxBdNmEhEB2tcFgARAmCd5mDvE4G7O0W0eF9DuxIMarC1/Le/ng7HwjqNGlRbxUmZWF/Cw/lHywLwpHrVq1Yhay/8ASGu8hYk9Y8/XFQIqU41okb6qbaRPpI1H/Dg/h2fKIyKXQBTZhJBYsATN4s2wB2M4ogKBSrmSbpRSy6FnQBZYBtve/wBcNa3CVrk6Wy1YciZSpHoBLN6QMLuC5rukZVbxMZ1oYNhYRvF/LHrcQaqx7ynSEamMrBIBFxUQi/i2OrAwQo4xwLun0iUaASGMb8l1AE+5GI0ymapgFVLCJ8PISw2FpkHrhs3HatMsoYmlqIVag1KRtaQVPrbBdWumkk0FpuqoA1NioAI1hdIPmbCBIO8YKCxCnH6lPwOrDqLqfWNj8hhpku06GmabLTYEg/rFuIJNiLbnffDbgtCk6Zh8xoqOaYOlkLaQxGlhYxYi42kYRdsuFZOhTD0WPePU8KK0qEAFyD4hewv16YTfkaj2jziORStSprSZVKrDLUZvEZJlXv12YgYFzfDqtClTJkoC0P8AELwTJFhMxgKpwjMUlRhALrrChvFEEyR5Rf1HXEGW45UTSDI1EiRa3h3ix32jBgKZHlqNNXOrvsvMkmmx2j4bAkg/tMG6EHfFkqcXzFGjZkrK0JTYoFZSQSNRB0RAJFgTG1xIvFa2hUWotOpqB7pQSHBP92AvmTMX54GzPF9dLuqjRanpdF+BqasJjUCQQw8U204XA+QNsyRTZCA1YCoS4tdtJA840xHLbrjzjPDiaUTBYI6hb7gxO0CJvfbbEmS4VCsRWpkv4Vg77QfEViZjn/HB/Hqi1qjICEVEoqCltkmQdviJFunngodm+U4UmXpIhcPWZgXjZTaVHI7rPQj1xbKmYd6Tim3dydNXlqGhYHU31AD1xzatxetRqd1qFWnTY6GIAfxaTdlA1bDcHFo4PxJamp7iYUSDc3JE9QL+464ca4Jkmsk3EswykEmZUq08xaR6YtmT7ULSyi1KpATSFpoDLuVkEXvExfFeatQ0aaz09TOdKmxChV3b7t533xTMy65rMLRypZqIYCrWMDSJvoJsTvB57gc8E6Yadoj7R9rXqV2KKutiAqLsmwXpfbp7Y17LcJXMVtWad6rxLEkwqoJ+LkOXLe0b4acX7NUsrVYUQxW0E+JmIVSb773x5luLUzRNCjSp+JNDObi+7OPvHoAbQMTV8l3XBduJVadKjHhCwAoG1xKwNj7bW64QcVNMEBTqYbxYA+ov8vnhdwXKVAoo02aqxsWIEwJgeQv1vz8m7GjlWCaftOaNhTW6IfONz5D6b4u6RnVsFbhzd2cxXOimIA1btyCqPy5YW5SlVzLaKI7unzc7kCxjr6D3InEmYzK1KrvxF3lTpCDZTvAC36QF35zifhnFqoRglMsEBFFqpAKj94LuNrTy5YVtjpII4L3eTzyU0mbIzH7xYAjyA1RbGv6Rez2vOLWZ4pFAY6sLE/5dP8sArmDXJrtoDKF7xidKUiNiZJJIg/LFy7RZNs/kUOW7p2bSVZ5ChTEkcwYjrtscS6KVlBWI/VoGXqx/LljMXrhPYSnTpKtWo7uNysKPQAyYHmcZityFtZyqqo8K3T7xH0H0n54ZUK9YC1TWJBhrm0Rf4uQ54ecF4Ij0KuYqFgyG3hmm5kgIJEKYF5J32wr/AOFswGkoGIk3gAybdPlaCMJIGyPOZouAHQqRPw3F/I7fPAFAwxk+EmdgY2vBtix1+A1vAMuGqyviEr8WoiAJ2iLnzwLneC5hBNTLtH7SjUPmpK4GCFzZk1aqKWEKCYA3Fh8zb5Ya8WrUlVaFXLFHTxM9PSWIAg6pBP7xBIuCRHJXwrKg5ikLjxhuhsZ5+mCeN8Xr1M3VdWEsSGkW8QKk2vsTtgH2bJwCo+Uq1KaMafx6hIBVeYve5m07e2BeFZZqVIa6C1kMkM6NI/uuplb4tH9pEWh9moMGABgkk7/dEgW8vPCjgvG1Aak9TQq02IBJ8TavgH3bgzJ5jzwUFvogOYRo8TopgH/uIukWgTqMm5kk+uG2coaaYQOhZU1QZUsWC6Yk2lApvMSRjZKlKq+tqWstTBaR4QQCTDLAWdvPATZn7Q4LP8KxqjUQLwIFzHLmB6YoghFajANQV8u3NmDaCedyGpgHyjDLhdSrFI0ahPeMRJBA0AsNUDVO03IBnlYYHp5WuLUKwIj4VaCR/caRjGztZE7qpT0BF0ygKR4beISmxn3wDwFOwDGaMX0h6XhDTOwUlDP7y9Me5nNaKmkEMqGeeklQBaN4AAH88aZJQQNA8VSEphgvhhQjVJFmnxXPMttAwAmpoARnj9kXi5kxOw54BDfidaiiO1M1qNTSAIeVO3hYiGuIMGbjoMA8IyXeIM3XfWFqqlOlq8bnmYmRAFtribAXj45UptmqdN/BTlddybSASeYmDtt5YY03ZALsKYqVWUBmKqopoEhCDHxVBJ+exwnyNcFkzuf7unljpGurl+9Yv4mCsPh1zMKKkDqZPrROIZRV0QsnUw0Lz+HSo9fFflcmBh/mc9UytqjG+X0oCQxKPo8IMEbwI6iwxWq7FVFYSxZSJkEIG2HK5g6muCRA2gHCH2L87T7smpUamWYwqqICyCYAi3MHqeuCsjk0ZNVRwC7CmnkzEDUQCCYnVEiwnA3GMgwyyM4gtWK6WkMIWTMjzEe+IctxEPWpliqsDGuoAFWPvGB0n54m0iqbH1DgVKsqpT1LXCgOS0io0gAnwjTvt9N8EVGFFqboYH2emWMDTqOqbEQLNHkBbrhnwfL0nq6qbhstTB76rIAdtRa5+6ukrYXMdN4+LZWnmkzFencFXRB8N5pkcwBHL1Pph46Jz2Vrtdn3rhAKNMaIitSAl002UwbxO8jaMAcDzwpNL1lWmVaSZJQxIISxYkgLK/tTyxJmM8tCmNXeipEKjAHWZi0bR5/U4g4fkyzpmMyKZUEFaZEpvYMPvT+zz/Ce8F9ZN8lw2vnAKtYmll2vO71I3CDmPOw5k4YZLMUglZKACCnpdWLHTuQRJPiYAhp/dJHMm1tmadUqQ9VqzKyMzwiXRrAwdKoJKwFmBhCcmHNlBMltKiEBPONifM/wBxSiS5EPFs+xFOSXQgkDqbAGekRbBHBOEBlNSqy0qK/E21zyAHxMegxFxEoiBqg1FGtJtJHM+2K5xTiNR4vN7KOXoNh64cnRMVZdszxlmXusmho0TINU/HUgXvy9B8xthj2Gz2WyrM7glwkQBLsxOy8ogdQBN8VDs/lcwADUqlUUyFN4Mb+sdLX54sfA8r39ZaNEhS0k1GvYRMdTfb8MFKshb3YIeK0qVXMPmnQIzxCAybAASesDlhRW4q1WqMvQQu5+4nL15DznbnGHPaXs8s9ytY+Fz3lSmSNYI+CDZSDuVkHE3Zt8vk28KhQqmw3J2uesep6DDzWBYvIRwf8ARyrEPnW1wZFBDFMHqxF3P8xJGLrw56SzTpaAqAAKkBV3sItETt0xQeNdrKlWVXwr0HP8/f5DHvYfOMmYOsmKg3O5IuPpq+eM9ppuNOJds64qMoAXSSpF9wSDsfz9cZibtRwSmczUbvaK6jJVmggwJ2B3N/fGYqibGtOhQbLvl0c0Ud9YMa2bUABJBEAACLfPCfOdiq5eq2XrUqquSRT7yCJ5aakD64EPaE5s18xAC01FNAUsC22kTYKqm2/iGFmS4hmwlStqPdK6U1DCZLCoxgm8AJH+IYMBkY8RyWcWq9WrRrJJ1Fr6fCNtY8J5jflhR/bOrSYg6SLQWUif8Sz/AOOH/B+1uYWmGAaBE6CRHUxMe388Ep22y1ZiMxSpuQJJqUhIAkk60gjBkMdoT/8AFqVRjqQrUNy6w0HYyDB63jA5yGVZyrVwH5gkKSfcb/PD4ZDhddg9NWRhf9VV1AmQbq94J3vgPN9jU7w1KeZD6nDaKiFSADqIBBZSSBFyMO34FS8g1fsyQV7urItJYTpMwdtwN538sL+IdnqtNjqVX86bBgfywTxilXBVkVyNWo6JmACQPCebaR03wtTjeapNFR2EEeGpTBMmOXhMX/rbA6THG2sAz0NEXamT1BH1xJlKlSnOgrB3G8/xxbf7QmjBqKk/C22m+48ViJ64jqVsjVOqpSVDU+Ar+rFgASAIXcjdbx5YKDdayIaHFCCS9OZ30xFuWk+535nDbLcfAEU6jIejcvO8qI6C+NX7PKb063oHE/Wx+mBK3Aq6wdC1B+6fzjDyT7WF51jUcOBcgkKuwWCInmdMk+vWYC1May08uW71vAW+7pLAmQJsCI8484xHmcrUo3elXo/vaTp/zi3yOIeG8SegWag6y40kwJjyJuPYjEtlJFvz1vC9NalOnWDt4ZUsFI0kjYQ11PMeuEy5aiIIZkRZZghJLHwBRp2NtYiOa85xNku1FRSs0glMAytKynVdmg/eJvJPLC/j+eFap3qXMABWAGne+8E8/wCWGJLoD4tnG56QxEaCs92Lc5+KLEjkSLi+PM/wzT9kZzPeoCt+RgKSemx9MG8D4KXr00eHqVbhVIYAQxJJBjUANpteb4sPG+CA1slQF1pZeBePgVovy+EXxLyUsCqvkxWoJTDmoVrrT1MZJYh5N9raLHa222AB2ZVzW8ZXQx0AgEFbefrf0tizdpVpUDlhl9K0F06dBkSNRYzPibaSTJOFdfNimalQiF0i394PA+mKq1Yrp0VPivCny9apSViSLM1LVpI87dZEHmDi+djqTNwxxqhmNQK0fuOJ84K39MUbL57MV2q9xUCK58VRoU+incn6CW6yekdl6RpZChTK3Bq/encZkyTeZ/j5YhfBb+SqcT4QmTq1HLtXrgoupo1frEZhAUHuxCsJPXpcB5rN06jKBTBCm7WMHmAYkmw8sPu21Oc2Vk+OmhYC2qAQCTNwL2t/DCbvKWXILjUR9wWt0MfCPrilwQ+SyhnzCBn0ZfL0wBMQv5u59yThJxjtKio1HKoVQ2aoR+sf/Svlv6bYzPfaszSTMto7qdNNLBQbWVNWr1ME9TjGo0xSTvUpIQdTaR4mO+5uB7z+GHlhhcgmTQV6LKE0zEAmbiPFJ6mT9Med3Ryxkw79eQi0YZ8K/XsqIAEbwqV8zeT1Hzvi1ZbsNlabCrXioV+FW+AeZBu59flgbSQkm2VPgvB81nXV9OijYl2PhIm4ABufaBzx0d6OWys1CApixN2A2t0B62GEvGO2Cr4aI2tq5e3L+uWKhXermG8RZpO19/xJ+uFTfJVxXBpxLjJdm08yTbz8/wCvfA2XyzuQOuwH8BgqpkxSMOPEOXMfl6Y0biLKIWE/eHxfPl7Ri/shfAx/4bSoXrvDf/GsGp78k97+WBc5xklSlNFpobEC7MP3mNz6CB5YrmZ4qg+HxHy2+fP2wtzGcZ9zboNsQ5ItQY5qZ9Abt8pP4Y9xXdYxmJ3lbC5ZnJillkpqyszk1nOqNWv4SCSAQUA95xNxSh3GRy9CAHYtmKum/iqGEk+VJQZ88NuJcOyOecmnm3pgwCCgYKBHhBVgRbYwYxP2n7Mvmq7NRq5dkaAq69JCrAVfEAJAA59cMkrXAs2TRrqhDMqDTSMQ7l3BmRstOdoPjGK4a6qahO5gQBcg3+kAb88WLPcBz+X0j7Eaiajc0+8AFoJKExEm/rhFxSh3Joq4irVTvGWLrLMqghv3U1f4sS2WkScNqAOrCQBLQeQCN/HG/ZjO1Q7S7wqEgaiRMqP4z7Y1alpNZTHhRlJ2/ZW3vOIezUlXPUqo+pP8MNcoT4Y/zPaipTbSdDCVB1DrJNx0EfPDbhfbPvW8VMnQti0OsTYQw+QxSs5QWqZWvSuSdLkobwOYg7Rv54OyNE0KJkDWxkhSDIWygRMySxt1GKTdkuKS+S5Z3M8PzC/8xRpgFoBDNTvHQHSflhZnexuVqrOWzFRCosraXBkkxqSI+WKC9SWMmCTJDW/2wzymlmUBjrssqSD09DfE2n0Omuyx8I7G5mm+oOlRbju0cK5Mcw+kERPPEhynEKKMz06iIrGSQLSJtvqFt9hPLAmWz1UNop1GIFgzeKY3e/Lcx0xauJcYbLZGlme8Y947rpmLLa0cyREbXxXBPPKEPB+11cU6j6hClQoBImdUk8ota2DuId1Vh69NNTC8WYQCSSQFE2O5nyxDU7b0ag/5jLm5sz01YztOpDIP1xrnvs+ZQfro1nWLiTvHxCY3t/LDQpYG3Zbsfl8wpq97WpUgw8QcQ0x4YZSZ855i2OkZLsvkQg05ei4/aZQ5Pu04rVbhlBMlksrUrshJ1hVDGpUY32QgwA0TsJXyBL4F2t4bl6f2c5tU7o6dNUMjCIBnX8TFpJIO5xzTm2zqhBJA/a3sLl2TvMupy9UGzUyQvuvK/NYPrtjmJzdSjV01arFhTdGD3I/6iwCRsRtHXHYa/bXhrgr9spGfMn+GOedqqOWq1u/o1KdfwlWRDfVB0tBAMXEjy88PTnmmxakMWkVbv9GUR3MKHMbkbHafPpiHtZlsx+r70AU2RX7tDNhIBc7TfYWE88PuI1e8ySVHUS1crAFoVDaPKQPbBfaXhgrZjLrqKFqNNTpLAkamsYIED39txtLgwjyU7gfCK2ZqrSpUSW2OkQB6kWEemO1dn+xdXL5VaTOhKsW3JsS1p0i8MRthr2X4dRylEKjRq6i5gAAeQH53w4q52FLAqY5f7bYwepXB0LTvk49+knNvRdKa0wjmmoeoZ1GC0Ks2gTJYTcxaMUejkCTNU6V5k46v2+7QZTNZeoupGakZgaWdCCATE7fdP+2OfdnuA1a9RNdRqVNjFvijyBlR6kH3xpF7jKS2hPCKwd0o0Q0n7wUs0dQBy+QwZxLs4i1m11HZVOxMEHmCVMG/SPzttTjGUyKGnlkDNzI5nqzbsfS3KRig8SzVWsdUwWYz0vG3zxqn5Mmq4Zbex9en9pCKBtI9ZH5nCjjHEq9au9NifC7LA2sxH8MR9n3XLVBVJkrNpuZG3+9se8R7QHXUekBS1sWLffvy1fdHksepw+7BcUELwxKV676T+wL1D/h+76tHviPM8XhStJRSXmQZc+rcvRYHrisZnPsF1hW0kxrYEKT6nc4W180zQS222E5DUB7UzNvDB85thLmatVnjxGBMASBNth52vhlwY96GuCZkiNp/MyffA3GspUBAVyoNmEkA9JvB574l21Y40nQpqsDMrBG5W30xBl6bPsCfPYYsVTslUpgMe7JJjxNEdLRBPkJxuvAagIao6nSQdBBAMHbSRq/zKBffEbWabkI+4Ub1BP7qyPnjzFzqIhMjWP8A9elV/wAuho/zHGYrYyN5J2OzSvRrvWXV3NLQpYmdbHQg35DUY2tiOhxOCYeAFE3BuSBO62utiet8AdnM2/6zLKoZKjLVImD4JU3/AMQP8DjXM5V0CrUVlNR506CzQA2yqJYSettIxSboTSstPZriWZrOy0yFK/vMJ32hSOXXDPjHF6tGn/zKK9PvCi6kD6tMHWBDHRcCTG+2KPlVCnxt3TBSwIDqZEWtcTO+CEpVqtJWSrqWGOgV1lZjUCrMCTYSADsMFiobE5Ct3s0gDUgEKSgBPLSIMk++B6PZ2giaaFUgElpeD4iALbSBAwnC1kiVvU8SllMmQ11Ox59dsB1C0AKNKqoEK0beYiL8sO14Cn5Jqv6O8wxUU6tEggKNTFYgAdCLx1xPx3s/nFQLRoVWFOFLUhqICgAfASb7zhn2CQ1s5TpVKtTQQxZSd4BMao1cuRwNV7TVkquqOmkEhdRKkxNi1xJ9MTUeirliyp0+KVwtQVCTpgaaqzBJ6MJ5HE3D84LOaNMMx0rolTH3m3gQJvHXFqHaRWpzVoAiYgQ02mbx+GNWqZGr42p933cCQpQD2EAjrvODb8hu+AB8zTy9KBKNU6+Igb+R3ufbphz2odafDeHgMG0oXZpMSxnzgwTHtgPOcDoVzrWvOqLGCI6Wgwf72CeKV40BCAKahRH7oAkdPI4pxZKkirZjNmlAI8WrUxLAzERaxiALnz9jNSVa4LMFkpOuyALTA+I2NwbchG98b061RqitVp02UnxMaSkjz1Kurz98a10RWdygUXusD0AEbSOknyxFFWT5Pi+hqlZnZ6jGzEljAmBJvpF4HLCjKzmsyZYKSCb7TAt7xi1UOzyV+HB2H61S1RSDBAMNpPWx+eK7w/KrTYxMnmccU9TLR6GnovDZvUyRQkOsFTFiP6+U4c5PiIp0iApvINhefXl5jCzNVy9SFFyZ2tixdoeCDL0qT6Wc6RrIOxYSBp94ny88a/jrO4y/KaraeJURsvSpllpKtVnMgkyRdgBeBceZ+WG/GOJaczlqKBQKlNJqsPFp1NAGqQu0nnfcYqIpGspVqZXkXZ5HUEaT05H57jFi7V5SvWfL0svTZyKKkxZd3AkkwNueOpo41ydTy2UZAViYJgFSZgmL9OceeNamSYoRpVT1M7e0zjkPDe23E6CCm9RgyHSEq0wTAgfERqPqScFt+kniDSupB5qiyP8ANP4Y4W0nR3xg2rGXabIZOlrqZlE1GQojSzNyVY8R6/UnFVeo7EU1EKgCx00gC8bm3n/HFV7Q5t6uaNSq7MxAuxn/AGuJgQMMuF5406fxRJmRucdejt22cutFloXh6ouqu4EiQou7f4eQ82IHrhdn86u6roUbSZPrPX0AwizHFGJ8PPmbnC+pmpvMnzxbmZKA0rcWW4EjzifpM4BqU6jeIVFfpfSfkbYhpozdAOp29p/hiUUFJUQXbkBNz5AXPpiLbLpI6zS/SBSfLZfLUaT0nVQGR0lPCpBUESrA3MmPScJMymQzBPfZVFaSC9AmmQechfAT6g4rvDKdSgwqMgMAhaZtpn7xCncCRpcc/LGzZ2vWYrpUCZMrtB+WKilVURJu7TD6fBkoVZoPqpkffgN7mQDHlG+J85TpOulpcn9mw+ZE/T3x5lMhN3a3MsYAwybiGToDwK1dup8Cf6jjThURluwXK5ao5hFIMRaS0dNRJYjyJjB54GlK+ZqpT/dJ1P7IMKa/a96koKqUE6INA/zbn54hOUVhIqaiefXCWeAeOR2eK5JbClWcftEhZ9umMxU63AWJnW2Mwsj9pLXojK5pasfq0qA2IINNjpJEWIEyPQYsVTiFPVma19OgUgyn9skmBEE2C3YWNpnAGc7LlsqaiVCVFMSpQLMgE28pvN7HFb4XRZ9VRYJVranCiBAN2tJkYXBXI67U8N7pA4qFm0rTUeGBAuxK1GaYEXF5xW8jnBBZ12EEhQSZgfunYzvyOLxqSrp7yhVqaTYStdFJHLSF5R97piHN8OyTzqRlbeA9an8lJqqOmwwmn0NNdlL+1QURWIJIHxR0EQZ5+kXsMaVs8AZMXvdZ5n3xYq/Z/LkTTqVw42FTu3HPmulhc7wdsLMx2PrMoZGBOrTcOBEddJE7kjfCakNOI67I0iadfMLbuaUtExLtCkTzhSffFaOYU3JN+qyPmpOLHwf7Zle9WnQXMZdgFdQ9N9QQEA6dcmRfa84XvXyJKtWyroo8RUB1Cg8pQ+H/AGwdCrIo71SwQXJvaR741NeD8ZEbCQf69cPc3QyDCMvWqUiwutSoGHOI1AH54EHZ+x01UeRAMQQZE3E8h9cFMdoWVXJEFhvI5b4bUEOgu5IU3AB2A2v54Gy3CKi1VNbSVHQ2J5CI2/LEXaXNQXUHciR7SMOKrLLSTIavHCLU1AH7xJP441QvVCtVqmJkA7DlNyANvlgTK5BqhUCwJ3/HFsyGXy6ui1FqaV0zoU+JeY1QRP8AXnhSm4q6v6NtLRU3VpfYT2e7ZiiWpVF1JUtTfbSb7zuCCBPKMVrO50oJi3K9/TDXjFfIqzhnqaSTopkEsFO02A+vzwHx3jlOrRorTSmdAKtWdSzAT4VKwbgc2Bn6445bZzumde2WnDLT+nYT2RY16oHhDTpCkSfECJH1vizcYPeVKzSfE1vSbD2EY57wnjP2WqtXL1NTgX1jwtIIMC0RJI6Y6Tk+3lCuqUaeW01o06agBEgfdI+Kbm8Hyx2ae2KpHmaylJ7mV/gKo9dEqF+7VvHpJEC+5FxJEYvvaLtA9E06FBYlJBi4BZgABy2xWauin/1GC3nu0AmfOLL5zfyOI+K8fetUIEU2QaGAs4EkwSbjfkBi6M1b4FvHMsQpao/jJkgm/nPQ32MYTK4W826D/bE3EuILSKa6ZanImDznUQR6DfDTtL2dSjR+0U6heiUD07fGGjSfLcT0IOOXW03KWDt0ZbI0ypVOIeMggaSOmNXZDsZJ6TbyvGFTMxM9flhvwfhrOwZlhN78/TqMXprFESy7CaFBh8TFB0F2PlPIR54kpZRzenT5/ExH+ww0zIVBICjaJA+WGmVNHSHJJkT1I+sfXG3pmE24i3K8EBvUY1D0WQv+YiSPZfXD/hnBWvpApKRczAjzZjcepOBMz2ypUxpoqikfe+N/afCvsPfCDiHaapVMsxJ6sZ+XIYLiiKky45kZWkp/WGo/7g8A9WaJ9hivZnjiiYM+S3+uKpmK5cyzsfKf6GCEoKyak1Aj4hN8T6j6K9NLkIzfHXPwrHmbnC2tnGb4mnHtSmTs3zGIgg03UeoMYhts0SSJ6Tak52ONKVchjoUjzQkfOMSZBRDKFItPPliJi7bTH0whjSlxWsBBqH/FoJ+eMwrXIucZitzJ2o7P2vzXc5JhMFhHu2/01YovZzP/AGWqqrS71u6NomNRDNb0Av0nD/8ASM/evSoXiQzQfOB+DGOmKfn8yabpXplhUUsSdgFFhEb2aCSfwxb8kJdAPHONtUzFSop0aj8CnwiwAt6AYHq8WqsEDMXi4B5T0vbBzdpWPhqJSqCfvqSf/szCPbGjcTy7Try1M/vK2k+kIqfjyxn+ppXwCDjTDqPQn+eDE7RVabKdRixjn8xBnzwNmKOXYAolReoBEf8A2djjavw1ap1I8DaCJP8AA2EctwcO5CqPaGdPtPLEkAg2g8hbnFzYX/DDPIdrFQ+EQeoYg/MMpjyxVaXB2MjvKKkX8RYFptaFMxgevkHUkMNrSCP43/DD3yFsiW/OZ6hXYtVAYnmyz6Xi/wA8QDL5e+kqJ3ho2mOfmcVFqdQR4Wj0ON8hUY1EVixBYAgnqQMG/wCA9P5LXWIQRqnSZkmcVbjOYD1WcHwkj8AMGcUroWZRJ5ap3wkfpitSWKNIofZPPgU1SijPUEyzCFE7c7nfeMTLl6xgvWM+TRHyicedn8zSpUVL7lifKx52jlGOnp2yLZn7MtBVU1O7kHYaomAIxyav5Pp17W/2N/Swnaz/ADJyrJZ+amirDi6hmAmTFj+E4IqZBFfvFVQqpqZAJDfF157YV5LJakWTDM5E9IH5zhznqhVHUnxMlwu0wfpOOyKwYt5Is/w+gwYkLSbcNqgHzg2/A4goZRVUtTq6nQAq6EW3GmAedt+pwXxKkG7xSBaIPMQAZH9dcJ8jXVLN97Upg7A6b/MfjhSxLgOSy8SzXdZPLV1YDMNVqKwBBCmmwKmOVr33tip0dbvI1M5MzNydySfqScGZlTXq1NMSFGkefhkT5kY94Xw/vKqUrjUBMj7zRY+kx7TzjEO7CKof5Oklan4grqGYA7jzI95AOGtLNuuQq5G5ou6NTk3pEVFZgp30sAbcj5MY0zlNKDJTUgr3aNIiFkQQYtIYH2jGlSp4bQRI6dRz5b41UU1kLB/sdMQNCwJIEC0xiYi2Na4JEbTgPNmRuV8pj+GLECZ6sInl3sfI/kMQCjqpm58DsN/cfSMQuBp0SIUkyeZYP/LBWRfxVR1IPzUflieeQYoq0t8DhDO+H32NLyxBkzaRgY8LXlUHoQcYuDRO4WkeRPriXJ5xkaQPDzERIwW/Dn5FT6NiN8nU5ofxwqY7TCM5REB0urX/AJYVVB9LYacOcwabA6T9DgTO0CGIF9sD8iXg04fW0uJsLzP5euGuXEqWTxAdLn88Q5Tshm6qGqtIimt2clQBadiZ2xNR7NOgRnr6BUQuvdIzEhSwMzoAIKkQTvHXAr8A68kL8Qgxof5YzDavwurTCHvazrUXWjQtxJFxoaCCpG5xmKpk4DuNZs1cxXdNRIOlF+7N6aN1ky/thBxisjltAKqFiOcrAg3t4iSffDPOv3dObDRdh1IBWJ694xM+WK6K+k6xe4J8+Z/hhyfQorsCYiFhhqvqBGx2mecgTHK/XEQpH198e1gQxF18unljQk/0MYmxIFg7HbpjCxgRM+R9f5YiDnG3e+uAAinmnH3m+ePUzzzePcDA3ef1GMc4LCgpuINHTrH9RgjIZli6y1gZv5X/AAwsBknzH1tg3L0bseoMfXDTyJpA1TxNE79Ln5DfB1XhaBYDMakbStvIrv8AlgvgWXHiNp2k8h5YZVcsFEBgF5xufIDYY1ULyx2J8vWFOmq1JU3sQeuOmZDtRUanSYO0aB4R8JMLfedweXP3xTPsiVgEcqqxImY+l588WXI9k660UIrJTpn4Gam5ATcNqICkXtvjHXjCVKfRcFJvBzfJZhlcAm2s25CSQY6Ye51xTDTcFTHlziemHP8A+Nq0l6NWhmwpljRqLIm/iQwRfpOEXGKDoGFRGUtI+FgI852N/PbG2nJbSJJpkGcrfrqvTw/hhHmQJwbxitFaoBzgH5DAKU5ZdQIBEi24vt1uCJ64nUlboaQ24dmQq+IggcxsOcW3PlfrOPG4o+oMrggPIAE6TO8bgxafLBWUy/eNOlQq2HPbeJ2UeW+JK2XMEyxHMtCj6Lt6iMW4toSeRyc81SNUaQWKrbw62LaZiTEnecePRAnTPWOWAKFUWJIjr15Wwxpm7f1/DGnQiIVxIkGTz5YCzlU6z7YmFZQo0kNH3ecgG0euE2b4gSbI0/T264HJIAPi9aIXrBPtMYZ0HAqED9lPpIwhzhZjcGdoIvhvkRLrylDPs388ZRlcmU1gY1f+p/eH1GNalK2PM+Y0sOWJqzCJ5YuaMZcgb08bBced8OuN6VUdcZgZRnqca5tAGBO0HfyviYDG+fpeEev44dYFeSFM0iJbMadW6qH+ugx8xjxu0LBe7BL0wIAM2vNpki45YVZTh1Wo2mnTdm2hVw3p9jM6d6Gn+9Upr+LzibfRVLsjTjKgfBU9qrfnjMFU+w+ZM3oWMXrD+AIx7h3IXtAO01cswpiTHxefnHrJ98BVpVSI+7HpN/wxA1cu7TsbH0mY2wxptr11CusM3jAmBqkiCL202GJu2VVIC4lTMLq0FjMspu21yCBBuOXn1xu3CqiqNVEyTY6t7T6f7YYZnI6UQmVmV0urEGxBjw2vETc35rj1M0WZV1nmADG9reKwPKD5bTg2huwIK9IqY0lSIBlgb89gIH4dTiEj+t8XrMdnqbVWQOiaYXx6RfSLknaW1YqnF8kaTaSVJv8ACZ8vxwpQaHGaYE4542S+4HIYyoPCuMWwE/1Y/wAsSUbZGlrqqoi557dcMkA0SOn9fjgDhNNi5ZN0VmMchBBP1+uOhUGyz8HKlf19EOdWkfeYwJmYiL8iMVBEzdFE+0aKgHQD8MNKGcV999sKE8dawkMben9DHvFcv3dRlExuPQ3/AJYqMmslIY1M5pZgTt4R5QBOLn/+Ra5pov6tqaqqqpTwgKIBYT4m/Dljlxc9cb0cyw526Yx1bmsHRoThB+5Wjp9f9J+Z06KVOlTJ5hTv1AJ+UzhTxntrUelSRNSOp8TA3uZN9zJPPbFWyufMEQoO87n0B3HtgUMSQZ+9t9ZxMIf5D1ZweIL9RlxDjzF2L06NQAm7pJt5zjoPHuB0jk8tmWorU7ukqlVZ17tTfwwYYBzFxN5m2OZcEyP2nNUaO/e1VU+jMNR9hJx3DP52nke874j7M0xN/wDDHOdo52xtGCdnLObTRz/KtljYLWSBsHUge2mfrhtwfgYzLN3LOwQAt4AIB2uXgk3+Rxz7J8UUTuDeATIIJ2nkfpjrX6KuNUO5q5d41M2shpGoEKFjYwDI8ifPBOVRuLLireUIj2Vywc93WIq6oWi6mCTGzhYWen1wOeG1qc6qTgyeRI+Ythxxuvl6FVytVVqjxqN9MfdgiSQZ6EiN4nAeY7cutGnUUrVa3eIV0lT7EkAdTvbGK15RxybPTUs1RVK+W1f9tZBgN96xPPEPe3M+GpEAtYH+GOgU+2JdA1bJNBMXKk+uluX5HAdTj/C6yfrKRQNMELHvKRGLj+T/AK/8yQ9Kuyl5Lg6qwd31ML72nrjaoFFUaSLzt53P1H1wLxSjQFItTqSZFlcGb3tJO2Pcpwle7FemzW2U+TQb+k2jG8Zp4SMpY5GGcuuPOGqWRZ5GPrjcXEHlgIZvu4GmPEPqb/TGr4smStDt+HKeQxDU4SnTDVKZJgR7kD8cY+Uf9z/+if6sJpHMpMRilE4lrLKH0wTV4a5M95TWerfkDialkbQ1Wl7a/wDRiaKsUZOpPeJqK6h8QEkSNwLSR0m+LXx8LmhlVWqUemi08wxoNqcKRcSp0mJsTzG+K/8A8EWZNcC0Sqk/jHK18G8Hy60aiu1Z6kbg05VhyBBb02IPnFsKmVaLjW4dw8GEVFUCAKmaZW9SDVET6Y9wlznGdTlkdqYNyFp6RPWFqgdN5PnjMOmTaOYjIsqVSYlANX+IwItjOGFwPDsTO/MYzGYyqmbXaJaGZZqpELIMxtJFomCY5+uI1zYBVtI8J1eGRN9rg/W/njMZhWVQ54DxJabqz0iyVCwUKQCNR0wNoi1+oB6Qm47TC16ii8MRc/P6zjMZhvgmP9QFWG2NH/r8MZjMQWMeD0W01HBsVCEf3nU/+p/re4doOHKmVp1KcjVTWlUAtLaR4vTUJPW2PMZjWCwZTfuK9wGXqamgBAYAG8QJ/rrhfxSqWrNPWBjMZg/tNEQ5nKFLm464GjGYzEzSTKR6MFvVWDpEAL7ybScZjMQmA9/RcwHFsnInxkfNHA+uOjdv6C16bZVlvPeI+r4W8QEjTcRIN9j1xmMxppK3TMtZtK0cNrIQxB3BIPqLYI4bnWpOrqxBB5fhjMZjFm6CK3F6j7m8zqJJafU4ZcC0OhVpm0mB4iCTcxJsQOWMxmHCC4L9ad3fn98DGvTUR4RABYmPSPXc29MAJnFNQFV3s3SP68seYzG7Mg+tQ6BY6EYjyuZakwRSQjG6rsSRa1ucDGYzDk6VhGKk0mQcPfvNRBI1H3FhOCBkBUqKjE6Zm95iTHvjMZi45WSJYTLVw/h4qVFQfeMYta9i0H/cP+X+eMxmFN1wc8EnySDsfS/bb5DHv9kKP7T/AE/LHuMxO5l7UZ/ZGj+0/wAx/pxqeydDq/zH+nGYzBuYbURnsnR6v8x+WMxmMwbmG1H/2Q=="/>
          <p:cNvSpPr>
            <a:spLocks noChangeAspect="1" noChangeArrowheads="1"/>
          </p:cNvSpPr>
          <p:nvPr/>
        </p:nvSpPr>
        <p:spPr bwMode="auto">
          <a:xfrm>
            <a:off x="0" y="-830263"/>
            <a:ext cx="2628900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8457" y="4251960"/>
            <a:ext cx="2130863" cy="1412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9986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" y="1097280"/>
            <a:ext cx="3429000" cy="4160520"/>
          </a:xfrm>
        </p:spPr>
        <p:txBody>
          <a:bodyPr/>
          <a:lstStyle/>
          <a:p>
            <a:pPr algn="l">
              <a:lnSpc>
                <a:spcPct val="100000"/>
              </a:lnSpc>
            </a:pPr>
            <a:r>
              <a:rPr lang="es-EC" sz="3600" b="1" i="1" dirty="0">
                <a:solidFill>
                  <a:srgbClr val="B38538"/>
                </a:solidFill>
                <a:effectLst/>
                <a:latin typeface="Times New Roman" pitchFamily="18" charset="0"/>
                <a:cs typeface="Times New Roman" pitchFamily="18" charset="0"/>
              </a:rPr>
              <a:t>Estudio de la viabilidad </a:t>
            </a:r>
            <a:r>
              <a:rPr lang="es-EC" sz="3600" b="1" i="1" dirty="0" smtClean="0">
                <a:solidFill>
                  <a:srgbClr val="B38538"/>
                </a:solidFill>
                <a:effectLst/>
                <a:latin typeface="Times New Roman" pitchFamily="18" charset="0"/>
                <a:cs typeface="Times New Roman" pitchFamily="18" charset="0"/>
              </a:rPr>
              <a:t>técnica-económica del </a:t>
            </a:r>
            <a:r>
              <a:rPr lang="es-EC" sz="3600" b="1" i="1" dirty="0">
                <a:solidFill>
                  <a:srgbClr val="B38538"/>
                </a:solidFill>
                <a:effectLst/>
                <a:latin typeface="Times New Roman" pitchFamily="18" charset="0"/>
                <a:cs typeface="Times New Roman" pitchFamily="18" charset="0"/>
              </a:rPr>
              <a:t>proceso de </a:t>
            </a:r>
            <a:r>
              <a:rPr lang="es-EC" sz="3600" b="1" i="1" dirty="0" smtClean="0">
                <a:solidFill>
                  <a:srgbClr val="B38538"/>
                </a:solidFill>
                <a:effectLst/>
                <a:latin typeface="Times New Roman" pitchFamily="18" charset="0"/>
                <a:cs typeface="Times New Roman" pitchFamily="18" charset="0"/>
              </a:rPr>
              <a:t>pasteurización </a:t>
            </a:r>
            <a:r>
              <a:rPr lang="es-EC" sz="3600" b="1" i="1" dirty="0">
                <a:solidFill>
                  <a:srgbClr val="B38538"/>
                </a:solidFill>
                <a:effectLst/>
                <a:latin typeface="Times New Roman" pitchFamily="18" charset="0"/>
                <a:cs typeface="Times New Roman" pitchFamily="18" charset="0"/>
              </a:rPr>
              <a:t>flash</a:t>
            </a:r>
            <a:endParaRPr lang="es-EC" sz="3600" i="1" dirty="0">
              <a:solidFill>
                <a:srgbClr val="B3853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09" t="13088" r="20909" b="34285"/>
          <a:stretch/>
        </p:blipFill>
        <p:spPr bwMode="auto">
          <a:xfrm>
            <a:off x="182880" y="140906"/>
            <a:ext cx="565035" cy="453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 descr="http://t3.gstatic.com/images?q=tbn:ANd9GcQRrG3k2nu0rCKSz5vthVjynx-xNYPqyO65TStY7eEnkn0AbO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325880"/>
            <a:ext cx="4526280" cy="38404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042454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22960" y="365760"/>
            <a:ext cx="6858000" cy="502920"/>
          </a:xfrm>
        </p:spPr>
        <p:txBody>
          <a:bodyPr/>
          <a:lstStyle/>
          <a:p>
            <a:pPr algn="just"/>
            <a:r>
              <a:rPr lang="es-ES" sz="2800" b="1" dirty="0">
                <a:solidFill>
                  <a:srgbClr val="B38538"/>
                </a:solidFill>
                <a:effectLst/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s-ES" sz="2800" b="1" dirty="0" smtClean="0">
                <a:solidFill>
                  <a:srgbClr val="B38538"/>
                </a:solidFill>
                <a:effectLst/>
                <a:latin typeface="Times New Roman" pitchFamily="18" charset="0"/>
                <a:cs typeface="Times New Roman" pitchFamily="18" charset="0"/>
              </a:rPr>
              <a:t>uncionamiento </a:t>
            </a:r>
            <a:r>
              <a:rPr lang="es-ES" sz="2800" b="1" dirty="0">
                <a:solidFill>
                  <a:srgbClr val="B38538"/>
                </a:solidFill>
                <a:effectLst/>
                <a:latin typeface="Times New Roman" pitchFamily="18" charset="0"/>
                <a:cs typeface="Times New Roman" pitchFamily="18" charset="0"/>
              </a:rPr>
              <a:t>de un pasteurizador </a:t>
            </a:r>
            <a:r>
              <a:rPr lang="es-ES" sz="2800" b="1" dirty="0" smtClean="0">
                <a:solidFill>
                  <a:srgbClr val="B38538"/>
                </a:solidFill>
                <a:effectLst/>
                <a:latin typeface="Times New Roman" pitchFamily="18" charset="0"/>
                <a:cs typeface="Times New Roman" pitchFamily="18" charset="0"/>
              </a:rPr>
              <a:t>flash</a:t>
            </a:r>
            <a:endParaRPr lang="es-EC" sz="2800" dirty="0">
              <a:solidFill>
                <a:srgbClr val="B3853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5 Marcador de contenido"/>
          <p:cNvSpPr>
            <a:spLocks noGrp="1"/>
          </p:cNvSpPr>
          <p:nvPr>
            <p:ph idx="1"/>
          </p:nvPr>
        </p:nvSpPr>
        <p:spPr>
          <a:xfrm>
            <a:off x="777240" y="1143000"/>
            <a:ext cx="3566160" cy="5257800"/>
          </a:xfrm>
        </p:spPr>
        <p:txBody>
          <a:bodyPr>
            <a:noAutofit/>
          </a:bodyPr>
          <a:lstStyle/>
          <a:p>
            <a:pPr algn="just"/>
            <a:r>
              <a:rPr lang="es-E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s-ES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 </a:t>
            </a:r>
            <a:r>
              <a:rPr lang="es-E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un intercambiador de calor de placas con </a:t>
            </a:r>
            <a:r>
              <a:rPr lang="es-ES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dos </a:t>
            </a:r>
            <a:r>
              <a:rPr lang="es-E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zonas de temperaturas </a:t>
            </a:r>
            <a:r>
              <a:rPr lang="es-ES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específicas: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s-ES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ona </a:t>
            </a:r>
            <a:r>
              <a:rPr lang="es-E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 </a:t>
            </a:r>
            <a:r>
              <a:rPr lang="es-EC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calentamiento y </a:t>
            </a:r>
            <a:r>
              <a:rPr lang="es-ES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 </a:t>
            </a:r>
            <a:r>
              <a:rPr lang="es-E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enfriamiento</a:t>
            </a:r>
            <a:endParaRPr 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s-EC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s-ES" sz="1400" dirty="0" smtClean="0">
                <a:solidFill>
                  <a:schemeClr val="tx1"/>
                </a:solidFill>
                <a:latin typeface="Times New Roman"/>
                <a:ea typeface="Calibri"/>
              </a:rPr>
              <a:t>En la </a:t>
            </a:r>
            <a:r>
              <a:rPr lang="es-ES" sz="1400" dirty="0">
                <a:solidFill>
                  <a:schemeClr val="tx1"/>
                </a:solidFill>
                <a:latin typeface="Times New Roman"/>
                <a:ea typeface="Calibri"/>
              </a:rPr>
              <a:t>primera </a:t>
            </a:r>
            <a:r>
              <a:rPr lang="es-ES" sz="1400" dirty="0" smtClean="0">
                <a:solidFill>
                  <a:schemeClr val="tx1"/>
                </a:solidFill>
                <a:latin typeface="Times New Roman"/>
                <a:ea typeface="Calibri"/>
              </a:rPr>
              <a:t>sección, la </a:t>
            </a:r>
            <a:r>
              <a:rPr lang="es-ES" sz="1400" dirty="0">
                <a:solidFill>
                  <a:schemeClr val="tx1"/>
                </a:solidFill>
                <a:latin typeface="Times New Roman"/>
                <a:ea typeface="Calibri"/>
              </a:rPr>
              <a:t>cerveza que ha sido filtrada a 0-1ºC y almacenada en los tanques de </a:t>
            </a:r>
            <a:r>
              <a:rPr lang="es-ES" sz="1400" dirty="0" smtClean="0">
                <a:solidFill>
                  <a:schemeClr val="tx1"/>
                </a:solidFill>
                <a:latin typeface="Times New Roman"/>
                <a:ea typeface="Calibri"/>
              </a:rPr>
              <a:t>maduración </a:t>
            </a:r>
            <a:r>
              <a:rPr lang="es-ES" sz="1400" dirty="0">
                <a:solidFill>
                  <a:schemeClr val="tx1"/>
                </a:solidFill>
                <a:latin typeface="Times New Roman"/>
                <a:ea typeface="Calibri"/>
              </a:rPr>
              <a:t>es empujada desde el tanque por contrapresión a la bomba de pasteurización flash. </a:t>
            </a:r>
            <a:endParaRPr lang="es-ES" sz="1400" dirty="0">
              <a:solidFill>
                <a:schemeClr val="tx1"/>
              </a:solidFill>
              <a:latin typeface="Times New Roman"/>
              <a:cs typeface="Times New Roman" pitchFamily="18" charset="0"/>
            </a:endParaRPr>
          </a:p>
          <a:p>
            <a:pPr algn="just"/>
            <a:endParaRPr lang="es-ES" sz="1400" dirty="0" smtClean="0">
              <a:solidFill>
                <a:schemeClr val="tx1"/>
              </a:solidFill>
              <a:latin typeface="Times New Roman"/>
              <a:ea typeface="Calibri"/>
            </a:endParaRPr>
          </a:p>
          <a:p>
            <a:pPr algn="just"/>
            <a:r>
              <a:rPr lang="es-ES" sz="1400" dirty="0" smtClean="0">
                <a:solidFill>
                  <a:schemeClr val="tx1"/>
                </a:solidFill>
                <a:latin typeface="Times New Roman"/>
                <a:ea typeface="Calibri"/>
              </a:rPr>
              <a:t>La </a:t>
            </a:r>
            <a:r>
              <a:rPr lang="es-ES" sz="1400" dirty="0">
                <a:solidFill>
                  <a:schemeClr val="tx1"/>
                </a:solidFill>
                <a:latin typeface="Times New Roman"/>
                <a:ea typeface="Calibri"/>
              </a:rPr>
              <a:t>pasteurización se efectúa a medida que la cerveza pasa por el tubo serpentín, está se encuentra a 72°C durante unos 30 </a:t>
            </a:r>
            <a:r>
              <a:rPr lang="es-ES" sz="1400" dirty="0" smtClean="0">
                <a:solidFill>
                  <a:schemeClr val="tx1"/>
                </a:solidFill>
                <a:latin typeface="Times New Roman"/>
                <a:ea typeface="Calibri"/>
              </a:rPr>
              <a:t>segundos</a:t>
            </a:r>
            <a:endParaRPr lang="es-ES" sz="1400" dirty="0">
              <a:solidFill>
                <a:schemeClr val="tx1"/>
              </a:solidFill>
              <a:latin typeface="Times New Roman"/>
              <a:cs typeface="Times New Roman" pitchFamily="18" charset="0"/>
            </a:endParaRPr>
          </a:p>
          <a:p>
            <a:pPr algn="just"/>
            <a:endParaRPr lang="es-ES" sz="1400" dirty="0" smtClean="0">
              <a:solidFill>
                <a:schemeClr val="tx1"/>
              </a:solidFill>
              <a:latin typeface="Times New Roman"/>
              <a:ea typeface="Calibri"/>
            </a:endParaRPr>
          </a:p>
          <a:p>
            <a:pPr algn="just"/>
            <a:r>
              <a:rPr lang="es-ES" sz="1400" dirty="0" smtClean="0">
                <a:solidFill>
                  <a:schemeClr val="tx1"/>
                </a:solidFill>
                <a:latin typeface="Times New Roman"/>
                <a:ea typeface="Calibri"/>
              </a:rPr>
              <a:t>En la </a:t>
            </a:r>
            <a:r>
              <a:rPr lang="es-ES" sz="1400" dirty="0">
                <a:solidFill>
                  <a:schemeClr val="tx1"/>
                </a:solidFill>
                <a:latin typeface="Times New Roman"/>
                <a:ea typeface="Calibri"/>
              </a:rPr>
              <a:t>segunda sección, </a:t>
            </a:r>
            <a:r>
              <a:rPr lang="es-ES" sz="1400" dirty="0" smtClean="0">
                <a:solidFill>
                  <a:schemeClr val="tx1"/>
                </a:solidFill>
                <a:latin typeface="Times New Roman"/>
                <a:ea typeface="Calibri"/>
              </a:rPr>
              <a:t>la </a:t>
            </a:r>
            <a:r>
              <a:rPr lang="es-ES" sz="1400" dirty="0">
                <a:solidFill>
                  <a:schemeClr val="tx1"/>
                </a:solidFill>
                <a:latin typeface="Times New Roman"/>
                <a:ea typeface="Calibri"/>
              </a:rPr>
              <a:t>cerveza </a:t>
            </a:r>
            <a:r>
              <a:rPr lang="es-ES" sz="1400" dirty="0" smtClean="0">
                <a:solidFill>
                  <a:schemeClr val="tx1"/>
                </a:solidFill>
                <a:latin typeface="Times New Roman"/>
                <a:ea typeface="Calibri"/>
              </a:rPr>
              <a:t>se </a:t>
            </a:r>
            <a:r>
              <a:rPr lang="es-ES" sz="1400" dirty="0">
                <a:solidFill>
                  <a:schemeClr val="tx1"/>
                </a:solidFill>
                <a:latin typeface="Times New Roman"/>
                <a:ea typeface="Calibri"/>
              </a:rPr>
              <a:t>enfría mediante glicol hasta obtener una temperatura requerida de llenado, generalmente 1ºC a 2ºC. </a:t>
            </a:r>
            <a:r>
              <a:rPr lang="es-ES" sz="1400" dirty="0" smtClean="0">
                <a:solidFill>
                  <a:schemeClr val="tx1"/>
                </a:solidFill>
                <a:latin typeface="Times New Roman"/>
                <a:ea typeface="Calibri"/>
              </a:rPr>
              <a:t>luego </a:t>
            </a:r>
            <a:r>
              <a:rPr lang="es-ES" sz="1400" dirty="0">
                <a:solidFill>
                  <a:schemeClr val="tx1"/>
                </a:solidFill>
                <a:latin typeface="Times New Roman"/>
                <a:ea typeface="Calibri"/>
              </a:rPr>
              <a:t>pasa al tanque buffer que tiene una capacidad de 100 Hl y se transfiere por medio de una bomba a la llenadora</a:t>
            </a:r>
            <a:endParaRPr lang="es-EC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09" t="13088" r="20909" b="34285"/>
          <a:stretch/>
        </p:blipFill>
        <p:spPr bwMode="auto">
          <a:xfrm>
            <a:off x="182880" y="137160"/>
            <a:ext cx="565035" cy="453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6 Image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1822" y="1509915"/>
            <a:ext cx="4429298" cy="4205085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65590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22960" y="274320"/>
            <a:ext cx="7406640" cy="1371600"/>
          </a:xfrm>
        </p:spPr>
        <p:txBody>
          <a:bodyPr/>
          <a:lstStyle/>
          <a:p>
            <a:pPr algn="just">
              <a:lnSpc>
                <a:spcPct val="100000"/>
              </a:lnSpc>
            </a:pPr>
            <a:r>
              <a:rPr lang="es-EC" sz="2800" b="1" dirty="0">
                <a:solidFill>
                  <a:srgbClr val="B38538"/>
                </a:solidFill>
                <a:effectLst/>
                <a:latin typeface="Times New Roman" pitchFamily="18" charset="0"/>
                <a:cs typeface="Times New Roman" pitchFamily="18" charset="0"/>
              </a:rPr>
              <a:t>Comparación de los costos y ahorros netos entre el proceso de pasteurización en túnel vs proceso de pasteurización flash</a:t>
            </a:r>
            <a:endParaRPr lang="es-EC" sz="2800" dirty="0">
              <a:solidFill>
                <a:srgbClr val="B3853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2949864"/>
              </p:ext>
            </p:extLst>
          </p:nvPr>
        </p:nvGraphicFramePr>
        <p:xfrm>
          <a:off x="685799" y="1865086"/>
          <a:ext cx="8046721" cy="4261388"/>
        </p:xfrm>
        <a:graphic>
          <a:graphicData uri="http://schemas.openxmlformats.org/drawingml/2006/table">
            <a:tbl>
              <a:tblPr firstRow="1" firstCol="1" bandRow="1"/>
              <a:tblGrid>
                <a:gridCol w="393467"/>
                <a:gridCol w="558822"/>
                <a:gridCol w="507525"/>
                <a:gridCol w="611213"/>
                <a:gridCol w="611213"/>
                <a:gridCol w="542451"/>
                <a:gridCol w="715991"/>
                <a:gridCol w="576286"/>
                <a:gridCol w="472053"/>
                <a:gridCol w="611213"/>
                <a:gridCol w="611213"/>
                <a:gridCol w="542451"/>
                <a:gridCol w="681065"/>
                <a:gridCol w="611758"/>
              </a:tblGrid>
              <a:tr h="276157">
                <a:tc gridSpan="1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800" b="1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Ahorro Proceso Túnel vs Proceso Flash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78" marR="60278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0D0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76157">
                <a:tc gridSpan="7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800" b="1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Proceso Túnel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78" marR="60278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0D0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800" b="1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Proceso Flash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78" marR="60278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0D0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000">
                        <a:effectLst/>
                        <a:latin typeface="Calibri"/>
                      </a:endParaRPr>
                    </a:p>
                  </a:txBody>
                  <a:tcPr marL="60278" marR="60278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0D0D"/>
                    </a:solidFill>
                  </a:tcPr>
                </a:tc>
              </a:tr>
              <a:tr h="27615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800" b="1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Mes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78" marR="60278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0D0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800" b="1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Botellas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78" marR="602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0D0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800" b="1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Tapas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78" marR="602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0D0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800" b="1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Agua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78" marR="602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0D0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800" b="1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Energía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78" marR="602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0D0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800" b="1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MOD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78" marR="602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0D0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800" b="1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Total mes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78" marR="602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0D0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800" b="1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Botellas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78" marR="602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0D0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800" b="1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Tapas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78" marR="602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0D0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800" b="1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Agua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78" marR="602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0D0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800" b="1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Energía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78" marR="602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0D0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800" b="1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MOD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78" marR="602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0D0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800" b="1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Total mes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78" marR="602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0D0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800" b="1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Ahorro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78" marR="602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0D0D"/>
                    </a:solidFill>
                  </a:tcPr>
                </a:tc>
              </a:tr>
              <a:tr h="26187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8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Ene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78" marR="602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$   4,979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78" marR="602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$    249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78" marR="602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$   42,210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78" marR="602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$   85,172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78" marR="602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$   8,234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78" marR="602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8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$    140,844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78" marR="602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$    1,991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78" marR="602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$   100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78" marR="602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$   35,301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78" marR="602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$   43,236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78" marR="602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$   2,058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78" marR="602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8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$     82,686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78" marR="602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8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$   58,157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78" marR="602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26187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8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Feb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78" marR="602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$   4,090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78" marR="602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$    205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78" marR="602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$   40,466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78" marR="602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$   81,633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78" marR="602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$   8,234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78" marR="602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8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$    134,627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78" marR="602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$    1,370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78" marR="602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$      69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78" marR="602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$   33,144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78" marR="602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$   40,576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78" marR="602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$   2,058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78" marR="602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8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$     77,218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78" marR="602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8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$   57,410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78" marR="602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26187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8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Mzo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78" marR="602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$   4,562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78" marR="602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$    228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78" marR="602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$   38,693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78" marR="602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$   78,034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78" marR="602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$   8,234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78" marR="602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8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$    129,750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78" marR="602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$    1,194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78" marR="602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$      60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78" marR="602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$   31,794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78" marR="602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$   38,910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78" marR="602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$   2,058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78" marR="602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8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$     74,016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78" marR="602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8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$   55,734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78" marR="602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26187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8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Abr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78" marR="602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$   1,715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78" marR="602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$       86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78" marR="602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$   38,916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78" marR="602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$   64,236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78" marR="602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$   8,234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78" marR="602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8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$    113,187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78" marR="602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$       272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78" marR="602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$      14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78" marR="602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$   29,848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78" marR="602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$   39,160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78" marR="602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$   2,058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78" marR="602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8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$     71,352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78" marR="602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8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$   41,835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78" marR="602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26187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8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May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78" marR="602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$   2,093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78" marR="602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$    105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78" marR="602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$   36,464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78" marR="602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$   68,326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78" marR="602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$   8,234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78" marR="602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8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$    115,222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78" marR="602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$       876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78" marR="602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$      44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78" marR="602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$   34,923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78" marR="602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$   35,880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78" marR="602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$   2,058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78" marR="602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8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$     73,781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78" marR="602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8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$   41,441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78" marR="602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26187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8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Jun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78" marR="602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8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$   1,871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78" marR="602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$       94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78" marR="602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$   35,032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78" marR="602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$   68,142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78" marR="602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$   8,234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78" marR="602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8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$    113,372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78" marR="602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$    1,199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78" marR="602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$      60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78" marR="602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$   31,367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78" marR="602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$   40,946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78" marR="602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$   2,058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78" marR="602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8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$     75,630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78" marR="602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8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$   37,742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78" marR="602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26187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8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Jul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78" marR="602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$   3,271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78" marR="602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$    164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78" marR="602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$   33,385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78" marR="602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$   73,590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78" marR="602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$   8,234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78" marR="602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8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$    118,643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78" marR="602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$    1,592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78" marR="602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$      80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78" marR="602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$   33,189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78" marR="602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$   40,916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78" marR="602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$   2,058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78" marR="602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8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$     77,834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78" marR="602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8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$   40,809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78" marR="602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26187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8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Agto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78" marR="602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$   3,600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78" marR="602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$    180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78" marR="602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$   35,420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78" marR="602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$   77,457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78" marR="602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$   8,234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78" marR="602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8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$    124,891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78" marR="602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$    1,710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78" marR="602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$      86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78" marR="602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$   32,084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78" marR="602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$   43,744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78" marR="602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$   2,058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78" marR="602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8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$     79,682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78" marR="602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8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$   45,209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78" marR="602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26187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8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Sept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78" marR="602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$   3,800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78" marR="602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$    190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78" marR="602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$   35,965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78" marR="602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$   75,979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78" marR="602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$   8,234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78" marR="602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8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$    124,168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78" marR="602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$    1,054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78" marR="602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$      53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78" marR="602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$   27,632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78" marR="602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$   31,857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78" marR="602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$   2,058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78" marR="602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8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$     62,654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78" marR="602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8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$   61,513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78" marR="602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26187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8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Oct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78" marR="602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$   2,597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78" marR="602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$    130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78" marR="602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$   39,406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78" marR="602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$   81,855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78" marR="602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$   8,234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78" marR="602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8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$    132,222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78" marR="602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$    1,067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78" marR="602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$      53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78" marR="602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$   27,828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78" marR="602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$   27,650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78" marR="602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$   2,058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78" marR="602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8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$     58,657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78" marR="602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8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$   73,565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78" marR="602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26187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8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Nov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78" marR="602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$   1,706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78" marR="602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$       85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78" marR="602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$   38,553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78" marR="602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$   79,752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78" marR="602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$   8,234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78" marR="602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8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$    128,329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78" marR="602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$       382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78" marR="602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$      19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78" marR="602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$   24,691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78" marR="602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$   41,661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78" marR="602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$   2,058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78" marR="602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8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$     68,812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78" marR="602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8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$   59,517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78" marR="602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27615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8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Dic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78" marR="602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$   4,079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78" marR="602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$    204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78" marR="602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$   40,023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78" marR="602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$   84,770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78" marR="602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$   8,234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78" marR="602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8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$    137,309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78" marR="602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$    1,338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78" marR="602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$      67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78" marR="602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$   32,737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78" marR="602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$   31,823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78" marR="602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$   2,058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78" marR="602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8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$     68,024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78" marR="602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8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$   69,285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78" marR="602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27615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8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Total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78" marR="602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8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$ 38,364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78" marR="602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8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$ 1,918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78" marR="602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8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$ 454,532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78" marR="602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8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$ 918,948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78" marR="602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8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$ 98,803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78" marR="602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8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$ 1,512,564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78" marR="602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8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$ 14,046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78" marR="602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8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$   702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78" marR="602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8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$ 374,538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78" marR="602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8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$ 456,360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78" marR="602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8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$ 24,701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78" marR="602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8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$  870,347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78" marR="602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8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$ 642,217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78" marR="602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  <p:pic>
        <p:nvPicPr>
          <p:cNvPr id="5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09" t="13088" r="20909" b="34285"/>
          <a:stretch/>
        </p:blipFill>
        <p:spPr bwMode="auto">
          <a:xfrm>
            <a:off x="182880" y="140906"/>
            <a:ext cx="565035" cy="453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3779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68680" y="372687"/>
            <a:ext cx="7452360" cy="770313"/>
          </a:xfrm>
        </p:spPr>
        <p:txBody>
          <a:bodyPr/>
          <a:lstStyle/>
          <a:p>
            <a:pPr algn="just">
              <a:lnSpc>
                <a:spcPct val="100000"/>
              </a:lnSpc>
            </a:pPr>
            <a:r>
              <a:rPr lang="es-EC" sz="2600" b="1" dirty="0" smtClean="0">
                <a:solidFill>
                  <a:srgbClr val="B38538"/>
                </a:solidFill>
                <a:effectLst/>
                <a:latin typeface="Times New Roman" pitchFamily="18" charset="0"/>
                <a:cs typeface="Times New Roman" pitchFamily="18" charset="0"/>
              </a:rPr>
              <a:t>Estructura del proceso de pasteurización de línea de embotellado considerando ambos procesos</a:t>
            </a:r>
            <a:endParaRPr lang="es-EC" sz="2600" dirty="0">
              <a:solidFill>
                <a:srgbClr val="B3853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09" t="13088" r="20909" b="34285"/>
          <a:stretch/>
        </p:blipFill>
        <p:spPr bwMode="auto">
          <a:xfrm>
            <a:off x="182880" y="140906"/>
            <a:ext cx="565035" cy="453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5 Imagen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60" t="3232" r="7545"/>
          <a:stretch/>
        </p:blipFill>
        <p:spPr bwMode="auto">
          <a:xfrm>
            <a:off x="4846320" y="1645920"/>
            <a:ext cx="4160520" cy="4480561"/>
          </a:xfrm>
          <a:prstGeom prst="rect">
            <a:avLst/>
          </a:prstGeom>
          <a:ln w="38100">
            <a:solidFill>
              <a:srgbClr val="B38538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6 Imagen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34" t="2852" r="7501"/>
          <a:stretch/>
        </p:blipFill>
        <p:spPr bwMode="auto">
          <a:xfrm>
            <a:off x="182881" y="1645921"/>
            <a:ext cx="4343400" cy="4480560"/>
          </a:xfrm>
          <a:prstGeom prst="rect">
            <a:avLst/>
          </a:prstGeom>
          <a:ln w="38100">
            <a:solidFill>
              <a:srgbClr val="B38538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2 CuadroTexto"/>
          <p:cNvSpPr txBox="1"/>
          <p:nvPr/>
        </p:nvSpPr>
        <p:spPr>
          <a:xfrm>
            <a:off x="2011680" y="1188720"/>
            <a:ext cx="128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b="1" i="1" dirty="0" smtClean="0">
                <a:solidFill>
                  <a:srgbClr val="B38538"/>
                </a:solidFill>
                <a:latin typeface="Times New Roman" pitchFamily="18" charset="0"/>
                <a:cs typeface="Times New Roman" pitchFamily="18" charset="0"/>
              </a:rPr>
              <a:t>Túnel </a:t>
            </a:r>
            <a:endParaRPr lang="es-EC" b="1" i="1" dirty="0">
              <a:solidFill>
                <a:srgbClr val="B3853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6431280" y="1188720"/>
            <a:ext cx="128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b="1" i="1" dirty="0" smtClean="0">
                <a:solidFill>
                  <a:srgbClr val="B38538"/>
                </a:solidFill>
                <a:latin typeface="Times New Roman" pitchFamily="18" charset="0"/>
                <a:cs typeface="Times New Roman" pitchFamily="18" charset="0"/>
              </a:rPr>
              <a:t>Flash</a:t>
            </a:r>
            <a:endParaRPr lang="es-EC" b="1" i="1" dirty="0">
              <a:solidFill>
                <a:srgbClr val="B38538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5690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22960" y="228600"/>
            <a:ext cx="6126480" cy="640080"/>
          </a:xfrm>
        </p:spPr>
        <p:txBody>
          <a:bodyPr/>
          <a:lstStyle/>
          <a:p>
            <a:pPr algn="just"/>
            <a:r>
              <a:rPr lang="es-EC" sz="2800" b="1" dirty="0" smtClean="0">
                <a:solidFill>
                  <a:srgbClr val="B38538"/>
                </a:solidFill>
                <a:latin typeface="Times New Roman" pitchFamily="18" charset="0"/>
                <a:cs typeface="Times New Roman" pitchFamily="18" charset="0"/>
              </a:rPr>
              <a:t>Beneficios tributarios ambientales</a:t>
            </a:r>
            <a:endParaRPr lang="es-EC" sz="2800" b="1" dirty="0">
              <a:solidFill>
                <a:srgbClr val="B3853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3 Image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" y="822960"/>
            <a:ext cx="6741181" cy="4526280"/>
          </a:xfrm>
          <a:prstGeom prst="rect">
            <a:avLst/>
          </a:prstGeom>
          <a:noFill/>
        </p:spPr>
      </p:pic>
      <p:sp>
        <p:nvSpPr>
          <p:cNvPr id="5" name="4 CuadroTexto"/>
          <p:cNvSpPr txBox="1"/>
          <p:nvPr/>
        </p:nvSpPr>
        <p:spPr>
          <a:xfrm>
            <a:off x="914400" y="5577840"/>
            <a:ext cx="7315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 typeface="Arial" pitchFamily="34" charset="0"/>
              <a:buChar char="•"/>
            </a:pPr>
            <a:r>
              <a:rPr lang="es-EC" sz="1200" dirty="0">
                <a:latin typeface="Times New Roman" pitchFamily="18" charset="0"/>
                <a:cs typeface="Times New Roman" pitchFamily="18" charset="0"/>
              </a:rPr>
              <a:t>Acuerdo N</a:t>
            </a:r>
            <a:r>
              <a:rPr lang="es-EC" sz="1200" baseline="30000" dirty="0">
                <a:latin typeface="Times New Roman" pitchFamily="18" charset="0"/>
                <a:cs typeface="Times New Roman" pitchFamily="18" charset="0"/>
              </a:rPr>
              <a:t>o </a:t>
            </a:r>
            <a:r>
              <a:rPr lang="es-EC" sz="1200" dirty="0">
                <a:latin typeface="Times New Roman" pitchFamily="18" charset="0"/>
                <a:cs typeface="Times New Roman" pitchFamily="18" charset="0"/>
              </a:rPr>
              <a:t>027 impulsado por el Ministerio del Medio Ambiente </a:t>
            </a:r>
            <a:r>
              <a:rPr lang="es-EC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C" sz="1200" dirty="0">
                <a:latin typeface="Times New Roman" pitchFamily="18" charset="0"/>
                <a:cs typeface="Times New Roman" pitchFamily="18" charset="0"/>
              </a:rPr>
              <a:t>sustentado en el artículo 24, numeral 1, literal C del Código de la </a:t>
            </a:r>
            <a:r>
              <a:rPr lang="es-EC" sz="1200" dirty="0" smtClean="0">
                <a:latin typeface="Times New Roman" pitchFamily="18" charset="0"/>
                <a:cs typeface="Times New Roman" pitchFamily="18" charset="0"/>
              </a:rPr>
              <a:t>Producción.</a:t>
            </a:r>
          </a:p>
          <a:p>
            <a:pPr marL="171450" indent="-171450" algn="just">
              <a:buFont typeface="Arial" pitchFamily="34" charset="0"/>
              <a:buChar char="•"/>
            </a:pPr>
            <a:endParaRPr lang="es-EC" sz="1200" dirty="0">
              <a:latin typeface="Times New Roman" pitchFamily="18" charset="0"/>
              <a:cs typeface="Times New Roman" pitchFamily="18" charset="0"/>
            </a:endParaRPr>
          </a:p>
          <a:p>
            <a:pPr marL="171450" indent="-171450" algn="just">
              <a:buFont typeface="Arial" pitchFamily="34" charset="0"/>
              <a:buChar char="•"/>
            </a:pPr>
            <a:r>
              <a:rPr lang="es-EC" sz="1200" dirty="0">
                <a:latin typeface="Times New Roman" pitchFamily="18" charset="0"/>
                <a:cs typeface="Times New Roman" pitchFamily="18" charset="0"/>
              </a:rPr>
              <a:t>En el artículo 10, numeral 7, de la Ley de Régimen Tributario </a:t>
            </a:r>
            <a:r>
              <a:rPr lang="es-EC" sz="1200" dirty="0" smtClean="0">
                <a:latin typeface="Times New Roman" pitchFamily="18" charset="0"/>
                <a:cs typeface="Times New Roman" pitchFamily="18" charset="0"/>
              </a:rPr>
              <a:t>Interno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09" t="13088" r="20909" b="34285"/>
          <a:stretch/>
        </p:blipFill>
        <p:spPr bwMode="auto">
          <a:xfrm>
            <a:off x="182880" y="140906"/>
            <a:ext cx="565035" cy="453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4546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9942" y="1600200"/>
            <a:ext cx="3652058" cy="2743200"/>
          </a:xfrm>
        </p:spPr>
        <p:txBody>
          <a:bodyPr/>
          <a:lstStyle/>
          <a:p>
            <a:pPr algn="l"/>
            <a:r>
              <a:rPr lang="es-EC" sz="4400" b="1" dirty="0" smtClean="0">
                <a:solidFill>
                  <a:srgbClr val="B38538"/>
                </a:solidFill>
                <a:effectLst/>
                <a:latin typeface="Times New Roman" pitchFamily="18" charset="0"/>
                <a:cs typeface="Times New Roman" pitchFamily="18" charset="0"/>
              </a:rPr>
              <a:t>Analisis </a:t>
            </a:r>
            <a:r>
              <a:rPr lang="es-EC" sz="4400" b="1" dirty="0">
                <a:solidFill>
                  <a:srgbClr val="B38538"/>
                </a:solidFill>
                <a:effectLst/>
                <a:latin typeface="Times New Roman" pitchFamily="18" charset="0"/>
                <a:cs typeface="Times New Roman" pitchFamily="18" charset="0"/>
              </a:rPr>
              <a:t>de la viabilidad económica del proyecto</a:t>
            </a:r>
            <a:endParaRPr lang="es-EC" sz="4400" dirty="0">
              <a:solidFill>
                <a:srgbClr val="B3853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09" t="13088" r="20909" b="34285"/>
          <a:stretch/>
        </p:blipFill>
        <p:spPr bwMode="auto">
          <a:xfrm>
            <a:off x="182880" y="140906"/>
            <a:ext cx="565035" cy="453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2120" y="369506"/>
            <a:ext cx="2647051" cy="6031294"/>
          </a:xfrm>
          <a:prstGeom prst="rect">
            <a:avLst/>
          </a:prstGeom>
          <a:ln w="38100">
            <a:solidFill>
              <a:schemeClr val="tx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088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22960" y="274320"/>
            <a:ext cx="5806440" cy="502920"/>
          </a:xfrm>
        </p:spPr>
        <p:txBody>
          <a:bodyPr/>
          <a:lstStyle/>
          <a:p>
            <a:pPr algn="just">
              <a:lnSpc>
                <a:spcPct val="100000"/>
              </a:lnSpc>
            </a:pPr>
            <a:r>
              <a:rPr lang="es-ES" sz="2800" b="1" dirty="0" smtClean="0">
                <a:solidFill>
                  <a:srgbClr val="B38538"/>
                </a:solidFill>
                <a:effectLst/>
                <a:latin typeface="Times New Roman" pitchFamily="18" charset="0"/>
                <a:cs typeface="Times New Roman" pitchFamily="18" charset="0"/>
              </a:rPr>
              <a:t>Supuestos para el análisis financiero</a:t>
            </a:r>
            <a:endParaRPr lang="es-EC" sz="2800" dirty="0">
              <a:solidFill>
                <a:srgbClr val="B3853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22960" y="1234440"/>
            <a:ext cx="4663440" cy="5349240"/>
          </a:xfrm>
        </p:spPr>
        <p:txBody>
          <a:bodyPr>
            <a:noAutofit/>
          </a:bodyPr>
          <a:lstStyle/>
          <a:p>
            <a:pPr lvl="0" algn="just"/>
            <a:r>
              <a:rPr lang="es-EC" sz="1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No se </a:t>
            </a:r>
            <a:r>
              <a:rPr lang="es-EC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incluyo </a:t>
            </a:r>
            <a:r>
              <a:rPr lang="es-EC" sz="1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el costo de la cerveza </a:t>
            </a:r>
            <a:endParaRPr lang="es-EC" sz="13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endParaRPr lang="es-EC" sz="13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es-EC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Para </a:t>
            </a:r>
            <a:r>
              <a:rPr lang="es-EC" sz="1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este análisis se ha escogido la producción de </a:t>
            </a:r>
            <a:r>
              <a:rPr lang="es-EC" sz="13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Pilsener</a:t>
            </a:r>
            <a:r>
              <a:rPr lang="es-EC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600cc.</a:t>
            </a:r>
            <a:endParaRPr lang="en-US" sz="13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endParaRPr lang="es-EC" sz="13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es-EC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En </a:t>
            </a:r>
            <a:r>
              <a:rPr lang="es-EC" sz="1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el consumo de agua y energía se ha tomado en cuenta  el consumo de metros cúbicos y kilovatios hora de los últimos doce meses, </a:t>
            </a:r>
            <a:endParaRPr lang="en-US" sz="13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es-EC" sz="1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en-US" sz="13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es-EC" sz="1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s-EC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 </a:t>
            </a:r>
            <a:r>
              <a:rPr lang="es-EC" sz="1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estima solicitar un préstamo bancario a 10 años plazo, con una tasa de interés fija del 10% anual, pagos de capital e interés trimestral con dividendos fijos.</a:t>
            </a:r>
            <a:endParaRPr lang="en-US" sz="13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en-US" sz="13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es-EC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El pasteurizador </a:t>
            </a:r>
            <a:r>
              <a:rPr lang="es-EC" sz="1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flash tiene una vida útil estimada de 20 años, que equivale a un gasto de depreciación del 5% anual, no se estima tener valor de reposición.</a:t>
            </a:r>
            <a:endParaRPr lang="en-US" sz="13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es-EC" sz="1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en-US" sz="13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es-EC" sz="1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s-EC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 </a:t>
            </a:r>
            <a:r>
              <a:rPr lang="es-EC" sz="1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prevé tener un beneficio tributario  </a:t>
            </a:r>
            <a:r>
              <a:rPr lang="es-EC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ambiental a partir del segundo año </a:t>
            </a:r>
          </a:p>
          <a:p>
            <a:pPr lvl="0" algn="just"/>
            <a:endParaRPr lang="es-EC" sz="13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es-EC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 utilizo </a:t>
            </a:r>
            <a:r>
              <a:rPr lang="es-EC" sz="1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el flujo de fondos descontado para obtener el valor actual neto (VAN) y la tasa interna de retorno (TIR) del proyecto.   </a:t>
            </a:r>
            <a:endParaRPr lang="en-US" sz="13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en-US" sz="13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09" t="13088" r="20909" b="34285"/>
          <a:stretch/>
        </p:blipFill>
        <p:spPr bwMode="auto">
          <a:xfrm>
            <a:off x="182880" y="140906"/>
            <a:ext cx="565035" cy="453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2" descr="data:image/jpeg;base64,/9j/4AAQSkZJRgABAQAAAQABAAD/2wCEAAkGBhQSEBQUExMUFBUWFBcWFhUYGBQVFBgWFRgVFxUXFBQYHCYgFxkkGRQUHzIgIycpLC0sFR4xNTAqNSYrLCkBCQoKDgwOGg8PGikkHiQsLDQpLCwpLCksKSwsLCwpKSksLCwtLCwpKSosLCwsKSwsLCwsLCwpLCksKSksLCwsLP/AABEIAKYA8AMBIgACEQEDEQH/xAAbAAACAgMBAAAAAAAAAAAAAAAABwUGAQMEAv/EAE8QAAEDAQQECAkKAwUHBQAAAAEAAgMRBAUGIRIxQVEHEyJhcYGRsTIzQnJzobLB0SM0Q1JTYoKSwtIUFvAXNVR08URjhJOi4eIVJGSjs//EABkBAAIDAQAAAAAAAAAAAAAAAAIDAAEEBf/EACwRAAICAQMDAwMEAwEAAAAAAAABAgMRBBIxEyFBMlFhFCIzcYGR0UOhwTT/2gAMAwEAAhEDEQA/AHihCFCAhC5bwvOOBmnK8MHPrPMBrJVNpd2Q6qrxLM1oq4hoGskgDtKoN78IrzVtnZoD67s3dTdQ66qqW23ySmsj3PP3jXsGodSyT1cV6e41VN8jOtuNrLH9JpncwF3r1etQ1p4S2/RwOPO5wHqFVQl7ihc7JrS4/dBPcsstVY+Biqiizz8ItoPgtib1OcfWVwy41tbvpadDWj3Lmhwzan6oJOsaPtUXdFgS1nyGt6Xj3Id10vcvEEcL8S2o67RJ207loffM51zyn8bvip6Pg5tB1uiH4nHuatzeDWbbLH2PKnSufuTdAqzrbIdcjz0ud8VrMxPlHtJVybwZv2zt/IfivY4Mj/iB/wAs/uVfT2+xN8SkaXOjS6VeP7Mf/kf/AF/+Sx/Zif8AED/l/wDkp9NZ7F9SJSmzEanHtK9i3SDVI8fid8VcjwZH/ED8h/cvDuDN+ydv5HfFX9PavBW+JVmXzONU8o/G74rezE1qGq0Sdbq96nXcGs2yWPsePitMnBzaBqdEetw72qdK5eGTdA4Ysa2tv0telrD7l3QcItoHhNid1Ob3FcsuA7WNTGu6Ht99FxTYZtTNcEnUNL2aqZuj7kxBlqsvCW36SBw52uDvUQFMWPG1lk+k0DueC316krZYXNNHNc3pBHevCJaqxclOuL4HjFM1wq0hw3ggjtC9pJ2O3yRGsb3MP3TQdY1FWu6OEV7aC0N0h9doo7rbqPUtUNXF+rsLlU1wMFC5bvvKOZmlE8PHNrHMRsK6lrTT4FAhCFZAQhQ2J7/FlhrkXuyY3n2k8wQykorLLSyacS4rZZW6Io+Ujkt2Dc5+4d6Wd4XlJO8vkcXO9QG5o2Bap53SPLnEue45naSf61K5YdwFUCS01A2RDX+M7OgLlylPUSwuDQkoLuVS77qlndSKMv3kZNHS45BW27eDY655afdj97z7grxBZmsaGsaGtGoAADsWZWktIBoSDQ7jsK1Q0kY95dxbtb4ImxYQsseqJrjvfyz68lLRwhoo0ADcAAPUlW7GNrBI405Zahs6lNfzo42bi2uf/EBmmZKN0ajlEdFMtSqGoqXZLBHCRfKIolSzGNqJA405kbAmFcuIYbRVsby5zQNKrS07q586bXqI2PCBlBxJVCELQACELBUIZQuCy31DJI6Nkgc9nhNFcqGh6c13hUmnwQEIQrICxRZUbeOIYIHBssmgSKgEONRzUCptJZZCRoiihP50sn24/K/4LIxnZPt29j/gg6sPdfyXtfsTEkIcKOAI3EAj1qJtuD7LLria072cg+rJdFnxBZ5MmTxk7tIA9hUgCrxCfsyd0UO8eDYjOCWv3X0r1PHvCqd43TLAaSsLec+Ceh2op0rVaLO17S17Q5p1gio7Cs09JB+nsMVrXImruvKSB+nE4tPqPM4bQmZhrFTLU2ho2UDlM387d47lAYiwDQGSzVI1mLWfwHb0FU2Cd0bw5pLXtOR1EEbx7lljKenlh8DGlNdh3oUNhm/xaodLU9uT27jvHMVMrqRkpLKM7WOx5e4AEnIAVJSgxFfBtM7n+SOSwbmjV1nWr9jq8uKshaDR0h0B0a3eoU61U8DXHx8+m4VZFQ56i/yR1a+xYtS3OarQ2tYW5lgwZhMRNE0o+UObWnyAdtPrH1K3hYAWVsrgoLCFNtvLBUvGWLXRu4iE0dlpv2tr5LefnVzcUkrROXyOe7W55cekn+uxZ9VY4JJeRlccvLMWrw3+c72irK7B7xCbSZG6PFF4bQ1oWUzKrVr8Y/z3e0Uz7V/dZ/yo9gLHRBS3Z8IbNtYwLGxtrIwDWXN7wrXwcMLbRMCCCIxUHIjlbQqxdXj4vSM9oJyNszdMv0RpEaOlTOla0JR6Wvc93sVZLHY3IQhdQzAofFN8fw9mc4eGeSzzjt6hU9SmClZje+ePtJa08iKrRzu8s9op1LPqLNkPkOEdzIq6bzdBOyUVJac/vA+ED0iqcdmtDXsa9pq1wBB5ikir7wd3zVrrO45t5Ufmnwm9Rz6+ZY9JZiW1+Rtse2S7IQhdQzgqXwlwji4XbQ9zeotr3tCuip/CV4iL0v6XJGo/Gw4epC7qrHFgK0uYHDi6EAgaWdDmNnOq27UnXdniYvRs9kLn6aqNje4fZJx4FHedyzQECWMtB1HItPQ4LZdWIJrOfk3nR2sObD1bOqibF42Bs0To3iocKdB2Ec4SWcKGm7LsUuqdMk4skJb13HBcF9ttUQe3I1o5u1rt3OOdSaXnBrMePlbsMYJ6Q6g9RKYa6NE3OCbM81teAVQxnhMStM0Q+UAq5o8sD9Q9at6wjnBTWGUnh5QoMOXwbNaGv8k8l43tPw19qbzHVFRqOpLLHNx8TPptFGS1PMHjwh16+1W3At5cbZACaujOgegZt/6SOxY9M3CTrY2zutyK3wj2zSnjj2MZU9Lz8GjtVswhdvE2SMU5Thpu6X591B1Ki383j7zczfKyPqGiD700miiKhbrJTKn2ikekIQtoowUmr4sBhtEkZ2PJHO0mrSOpOYqExJhplqaPJkb4L/0uG0LNqKnZHtyhkJbWKu1+Mf57vaKYIvqKS75I2uGmyz6JYcnZMGY3joS+tfjH+e72it/0p80//mubXY4Z+R8o7jzdXj4vSM9oJ0hJW7XgTRk6hI0noBBKctltLZGh7HBzSKgjUVr0T7NCruTchCF0BJC4rvr+HsznA8t3JZ0nb1DNKqy2V0kjWNzc4ho6Tt96msaXxx9pIaeRHVjdxPlnty6lLcHVz1c60OGTasZ0nwj1DLrK5dj61u1cGiP2RyRWLsOiyvYWeA5oFfvtHK7dfbuURd1udDKyRvhMNab94PSMk18R3SLTZ3x+V4TDuePB+HWlA5pBIIoRkRuI1jtQaivpzygq5bl3HXYbY2WNsjDVrgCOv3roVD4Or6zdZ3He+P8AW339qvi6VVnUipGeSw8AqfwleIi9L+lyuCp/CV4iL0v6XIdR+Nlw9SF07UehOu7PExejZ7ISVU3p28sHzrQoKUElKUypQaqLnae3pt9sj7I7i/4kxCyzROzBkIIYyudTlU7gEpV7mDtLlaWlt0q1665qSw/ekUEmlLDxu41zbzhpyJ6VVlvWks9kSMdq7FzwDcToY3SvFHSUoDrDBmK7iSa06FbFxXZekdoYHxODht3g7nDYV2rq1RUYpR4M8m2+4IQhMBIXF928dZJBTlNGm3pbn3VCqfBvbaTyR7Hs0h0sPwcexMVzaiiVlwN4i82s3Svj6jpAe5Yr1tsjMbDvFo23IOMvav8AvpXdmkmcljgXlW+v3ZD2/wCqZ6LSehv5JZyCEIWsUCChYqoQSNs8Y/z3e0VZ7bhJzYm2ljgWmLSe05EVjpVu8alWLZ4x/nu9opn2r+6z/lR7AXIpgpbs+DTN4wLGyeMZ5w71O4Jv0wztjJ+TkOiRsDz4Lh15HpUFY/GM84d68wV02016TadNRRJhJxaaDksod4UJi++f4ezOINHv5DN4J1u6hn2KbBSpxlfH8RaTQ1ZHVjdxoeUes9wXV1FmyHyzNCOWQSv9142ssELImtlo1tK6IzO069pqq9h3CT7W1zw8MaDogkE1Os06Mu1S/wDZk77dv5D8VhpjbH7oLkdJxfZkp/aNZvqy/lHxVJxFbIpZ3SQhwD6FwcKcrbTPbrVi/syd9u38h+Kw/gzeAaTtJ3aBFTszqjsjfYsSRUdi4ZUbJanRSNkZk5pDh1bD3dacd13g2eFkjdThXoO0HoOSTD2EEgihBoQdhGR9auHB5fWi91nccn1czzh4Q6xn1IdLZtltfkuyOVkYSp/CV4iL0v6XK4Kn8JXiIvS/pct2o/GxMPUhdO1J13Z4mL0bPZCSjtSdd2eJi9Gz2Qsmi5Yy7webxuqOdujIwOHPrHQdYSpxBc5s07oyajJzTvadVecEEJxVS44SJQbTGBrbHn1uJHqTdXBbN3kGp98EThe+DZ7Q11eQ4hrxsIJoD0jX2puBI5gJIA1kgDpOpPCMZDoQ6KTaaLtXc9IQhbxIJX30OLvav++jd26KaCV+OeTbyfuxnsH/AGWTV+lP5G18meD/AOej0b/cmelhgvk3jT0rez/RM9TSej9yreQQhC1izBVCuTHxaeLtALhUgSDwgK+UNvSFfSlXPhC0MlGnFVmnUuaQRo6VTXaMlk1EpxacBkEnnJC2vxj/AD3d5TKtlqYLs0S9oJswAFRUnQ1AbUspX1c47yT2mqkI7G7lSlh0OKJD6HRqWhrc9RNcqLBVY45wuR0o5wcVk8Yzzh3qawZcxntLXEfJxEOcdlRm1vTXPqUJZnAPaTqDhXoqKpyXfYI4YwyNoDQK5azzk7SUemq3vL8FWSwiMxlfX8PZjQ8uSrG81fCd1D1kJWRRFxDRmSQAOc5DvCtmIrottqmL+IcGjJjdKPJvPytZ1rluvCtqjnie6A0bI1x5UeoEV8pFfusnw8foSGIoYd0XaIIWRN8kUJ3nyj1ldqELqJYWEZgWKLKFZBaY/uni5xK0cmXX57dfaKHqKrUEzmOa5po5pDgdxGYTJxzdks8UbIo9Mh+kTVooA0jaRrr6lTP5Mtf2B/Mz9y5F9TVj2pmmElt7jMuS8xaIGSjyhmNzh4Q7VXeEo/IRel/S5asGWG1WZ5ZJE4RPzrpMOi7fQHUQKdQW3HN2z2gxsiiLmtq4uq0DSOQGZ2Cvatc5OdPddxaSUxdu1JtWHEFnbDHpTxCkbQRptrk0bEv/AOTLZ9gfzM/csjBdr+xP5o/3LJS7Ks4iNkoy8lvvbhAgYCIqyv2ZEMHS46+pLu2Wx0sjpHmrnGpPuG4UyU5DgK1u1tY3nLx+mqnbr4OGtIM8mn9xvJb1u1nqojlG6590CnCBCYJuEzTtkcPk4zUnY5wzDRvocymgtVns7WNDWNDWjUAKAdS2rdTUq44EyluYIQhOBBK/hA+en0bPemglfjTlXgR6NvaB8Vk1fo/cZV6gsDuKvfd/7h7fzaVO8JnhKzFwMN4PePrMkHYPe1NCzzB7WuGpwBHQRUKtN2co/JdnhmxCELYKBeXtBFDmDrC9FLq145tEU72HQLWSFpo3Mta6hpnrolWWxrxuCjFy4LuLkg+xj/KFuNgj0NDQbofVoNHfqWbHbGysa9hq1wqCuS/r3bZoHSE50owbS8g6IH9bET2pZK78Gz/0WD7GP8oXY1tBQZAKk4VxXaLRaWxvLNHRc40bQmnPXLMq7lDVOM1mJck12YVWUvb7xpaYbRLG0xkMcQKtzpSornzq+2YnQbpEE6IqRkK0zyUhaptpeCOLRsqsqs4zvyWzCJ0ZbRxc0hza6gCKZ9K3YNviW0xPfKW5P0QGimoAmufOp1Y79nkm14yWBYqsqAxje8lmhbJGW10w0hwrkQefmRzkorcyksvBP1Qqxgu/prVxplLaMLQA1tMzUk6+ZWdVCanHciNYeAQobFd4yQWYyRltWubrFQQTT3qpWLGNulqImNfQVOjGTSv4kud8YS2vISg2sjGQqfh++rbLaRHMwMaGlzqxuaaagASd5VvKOE1NZQLWDKEubdje1MmfGDGdGRzByMzQ0HldC2Pxxa4XATwtHMWujJ6DUgpP1UPkPpsYSFG3FfjLVHpsqKGjmnW0qSWlNSWULawCEIVkApXW48be3/EMb+SgPcUzZ5gxrnHU0EnoAqUr8ItM14NefrPkPXU97lj1Pdxj8ja/LJbhKsNHRS7wWHpHKb6i7sUzgK9ONsoYTyojoHzdbD2ZdS7cVXXx9lewDlAaTfObn6xUdaXGGb7NmnDz4B5Mg+7v6Qc0E30rtz4ZaW6GPYb6F4ikDmgg1BFQRqIOor2t4kEn70s5kt0rG63TuaN1S40TgSpH96/8X+tYtWsqK+RtXk6cJYjNlkdDNVsZJrWvybxry3GlCuW+bykt87i0HQY1xaNjWNFS53OadwVmxthUy/LQtrJkHtHljUCPvDu6F1WDDwsthmBoZHRPL3fhNGjmHxKV0rPxv0oLdH1Lkq/B789Ho3+5M4pYcHvz0eif+lM8p+j/AB/uDb6hR4t+ez+f+kJsweC3oHclNi357P5/6QmzB4LegdyDTeuf6/2SzhFP4TPFQ+kd7K6ODb5q/wBMfZYubhM8VD6R3sro4Nvmr/Sn2WKL/wBP7f8AC/8AGW1VThH+aN9K3ucrWqpwj/NG+lb3OWi/8bFw9SOPgy8CfzmdxV3VI4MvAn85nslXdDpvxIuz1Mr2PPmMnSz2gqnga+IrO+Uyv0Q5rQMnGtCa6gd4Vtx38xk6We0FU8CXRFO+USsDw1rCK1yJLq0oeYJFueutvOP7DjjY8l4u3EcE79CJ+k4CpGi8ZdJFFKFRl04fhsznmJpGnStSTSmwV1BSZWyG7H3cinjwJ+8/n0n+YPtq2cIdviMLYwWuk0w4AUJaBWpO6upVC+GaVslbvncO19Fl9nNktVJY2v0HVLXCrXt2EdIz6VyVNxUl4bNOM4ZcODewubFJI4ENeW6NdoaDVw5s6dSuS5rBa2SxtfHQscKj4U2UXSurVFQgkjPJ5eQQheJJA0Ek0AFSTqAGtMBK5jy9OLspYDypeQPN1vPZl1qH4NbDV0sp2ARjpPKd+ntVfxNfX8TOXiugOSwfd39JOfYmPha6+IsrGEcojSf5zsyOrIdSwQfVu3LhDmtsMEuUrsa3CYJy9o+TkJI+67W5vvTRXJel2snidG8VDu0EaiOcLRfV1I48gQltZQcIYu4ikMp+SJ5LtrCdh+73JjskBAIIIOYOwhJy+rmfZpSx4812xw2Ec/NsXZcGK5bLyfDj2sJ1eYfJ7ljp1Dr+yY2UN3dDZKXQwzav43juJ5PH8Z4cfg6ddWluVvujE8FpHIfR21jsn9m3qUrVbZQjck8/wJTcQC5L2ic6CVrG6TnRuAGQqSCBmctq7EJrWVgEoOEMN2iz2pr5IqN0XNJ0mGlaUyBrsV9KyhBXWq1hBSlueRb3/hS1S2maRsVWueSOXGKigAPhcyYdmroNqKHRFRlkaCoyW1CqupQba8kcmyq44uia0NibEzS0XOLjpNbSoAAzI51B3ddN5wNLYm6LSakaUJzyGsnmTGWEEtOpS3ZeS1NpYK3hix2vTe+1vdkNFjdJhGebnUbluGfOvWNrslngayJmkeMDjm1tAAfrEb1Y0I+ktmzLK3d8i3uy5bys4cImaOkQTyoTWmrWVP4dsdtM2lanuDWt5LdJlC45ZhmwCvarShBDTqPDf8lueSDxdYZJrK6OJmk5zm5VaKAGpNXEblUbsuG8bOXGJmiXAA8qE1pq1nnTKQrnQpy3ZeSKbSwUu7LvvCSdn8S9wiB0nAOjANNTSGGuuiuayhHCtQWMt/qC3kWltwpa3Wh8ghyMpeOXFq0qjytytuKMNC1xgijZW+C48+trqbO5TyEEdPFJr3Cc28FMwZdtss8hY9gEJqTVzTR29lCa13ZK5rCir4xPBZxy31d9Rub+zZ1ooxjVHGe3yU25MlHvABJIAAqScgBzpc4wxdx9YoT8kDynfX5h93vUff8AiyW1cnwI65MG3nedvcuK5blfaZdBg853ktG88/MsN2odn2QHRht7slME3Fx8+m4fJxkE/edra33nqTQAXLdd2MgibGwUa3tJ2k85XWttNXTjjyKnLcwQhCcAcV6XTHaIyyRtRsO0He07Clrf+EZbMS4DjI/rgZjzwNXTqTXWCEi2iNnPIcZuIja/18FNXbjG0w0Afpt+q/ldh1jtV1vfA0E1XNHFPO1vgnpZq7KKo3jgW0xVLWiVu9mvrYc+yq57ptqeV/ofvjLknLHwlt1SxOHOwhw7DQqZs2NbK/6UNO54c31kU9aVc0DmGj2uadzgWn1ryrWrsjyU6osdMF5xP8GWN3Q5p966A5I2i2x2l7fBe4dDiPemrW+6B6PyO6qKpMx31O3VPKPxu+K3txPah/tEnWa96P62PsV0mOBCUbcXWsfTv7Gn3L2MZ2v7Y/lZ+1X9ZD2ZXSY2UJT/AM62v7b/AKY/2o/nW1/bH8sfwV/WQ9mTpMbCEpjjO1/bH8rP2rw7F9rP07uxo/Sq+sh7MnSY26oqlA7E9qP+0SdtO5aJL7ndrnlP43fFV9bH2L6THMXLmmvSJnhSxt6XNHvSZktL3eE9x6XE+9a6IHrfZF9H5GvacbWRn0ocdzA53rpT1qGtnCY0eKhc7neQ0dgqqCvcMLnmjGucdzQSfUlS1dkuAlVFExeOMbTNUF+g36rBo9prU9qhD/X/AHKsV3YEtMlC5oibvf4X5Rn20VuujA0EJDnDjXja6miDzM1dtVUabbHl/wCy3OMeCm3BhGW0kOIMcf1yMz5g29OpMq67qjs8YZG2g27yd7jtK6wFldCqiNfHIiU3IEIQngAhCFCAhCFCAhCFCGqazteKOa1w3EA96ibTg6yP1wtad7SWeyaIQhcIy5RabRGT8HEB8F8retrh6wuKXgy+rP2s+BQhKemrfgJWS9zlk4NphqljPU4fFcc2BJ2+XEet/wC1ZQkz01a4GRm2R02HpG6yzqLv2rkksTm6yPX8EIWGcFHgank1GNHFoQlBG2OxOOqnr+C64cPSO1Fna79qEJsIKXILZIQ4End5cQ63/tXZHwbTHXLGOp5+CELdHTVsTKbR1R8GX1p+xnxK7YODiAeE+V3W1o9QQhOWmrXgW7Je5J2XB1kZqha473Ev7zRS0NnawUa1rRuAAHqQhMjCK4RWW+TahCEZQIQhQgIQhQh//9k="/>
          <p:cNvSpPr>
            <a:spLocks noChangeAspect="1" noChangeArrowheads="1"/>
          </p:cNvSpPr>
          <p:nvPr/>
        </p:nvSpPr>
        <p:spPr bwMode="auto">
          <a:xfrm>
            <a:off x="0" y="-766763"/>
            <a:ext cx="2286000" cy="1581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7" name="AutoShape 4" descr="data:image/jpeg;base64,/9j/4AAQSkZJRgABAQAAAQABAAD/2wCEAAkGBhQSEBQUExMUFBUWFBcWFhUYGBQVFBgWFRgVFxUXFBQYHCYgFxkkGRQUHzIgIycpLC0sFR4xNTAqNSYrLCkBCQoKDgwOGg8PGikkHiQsLDQpLCwpLCksKSwsLCwpKSksLCwtLCwpKSosLCwsKSwsLCwsLCwpLCksKSksLCwsLP/AABEIAKYA8AMBIgACEQEDEQH/xAAbAAACAgMBAAAAAAAAAAAAAAAABwUGAQMEAv/EAE8QAAEDAQQECAkKAwUHBQAAAAEAAgMRBAUGIRIxQVEHEyJhcYGRsTIzQnJzobLB0SM0Q1JTYoKSwtIUFvAXNVR08URjhJOi4eIVJGSjs//EABkBAAIDAQAAAAAAAAAAAAAAAAIDAAEEBf/EACwRAAICAQMDAwMEAwEAAAAAAAABAgMRBBIxEyFBMlFhFCIzcYGR0UOhwTT/2gAMAwEAAhEDEQA/AHihCFCAhC5bwvOOBmnK8MHPrPMBrJVNpd2Q6qrxLM1oq4hoGskgDtKoN78IrzVtnZoD67s3dTdQ66qqW23ySmsj3PP3jXsGodSyT1cV6e41VN8jOtuNrLH9JpncwF3r1etQ1p4S2/RwOPO5wHqFVQl7ihc7JrS4/dBPcsstVY+Biqiizz8ItoPgtib1OcfWVwy41tbvpadDWj3Lmhwzan6oJOsaPtUXdFgS1nyGt6Xj3Id10vcvEEcL8S2o67RJ207loffM51zyn8bvip6Pg5tB1uiH4nHuatzeDWbbLH2PKnSufuTdAqzrbIdcjz0ud8VrMxPlHtJVybwZv2zt/IfivY4Mj/iB/wAs/uVfT2+xN8SkaXOjS6VeP7Mf/kf/AF/+Sx/Zif8AED/l/wDkp9NZ7F9SJSmzEanHtK9i3SDVI8fid8VcjwZH/ED8h/cvDuDN+ydv5HfFX9PavBW+JVmXzONU8o/G74rezE1qGq0Sdbq96nXcGs2yWPsePitMnBzaBqdEetw72qdK5eGTdA4Ysa2tv0telrD7l3QcItoHhNid1Ob3FcsuA7WNTGu6Ht99FxTYZtTNcEnUNL2aqZuj7kxBlqsvCW36SBw52uDvUQFMWPG1lk+k0DueC316krZYXNNHNc3pBHevCJaqxclOuL4HjFM1wq0hw3ggjtC9pJ2O3yRGsb3MP3TQdY1FWu6OEV7aC0N0h9doo7rbqPUtUNXF+rsLlU1wMFC5bvvKOZmlE8PHNrHMRsK6lrTT4FAhCFZAQhQ2J7/FlhrkXuyY3n2k8wQykorLLSyacS4rZZW6Io+Ujkt2Dc5+4d6Wd4XlJO8vkcXO9QG5o2Bap53SPLnEue45naSf61K5YdwFUCS01A2RDX+M7OgLlylPUSwuDQkoLuVS77qlndSKMv3kZNHS45BW27eDY655afdj97z7grxBZmsaGsaGtGoAADsWZWktIBoSDQ7jsK1Q0kY95dxbtb4ImxYQsseqJrjvfyz68lLRwhoo0ADcAAPUlW7GNrBI405Zahs6lNfzo42bi2uf/EBmmZKN0ajlEdFMtSqGoqXZLBHCRfKIolSzGNqJA405kbAmFcuIYbRVsby5zQNKrS07q586bXqI2PCBlBxJVCELQACELBUIZQuCy31DJI6Nkgc9nhNFcqGh6c13hUmnwQEIQrICxRZUbeOIYIHBssmgSKgEONRzUCptJZZCRoiihP50sn24/K/4LIxnZPt29j/gg6sPdfyXtfsTEkIcKOAI3EAj1qJtuD7LLria072cg+rJdFnxBZ5MmTxk7tIA9hUgCrxCfsyd0UO8eDYjOCWv3X0r1PHvCqd43TLAaSsLec+Ceh2op0rVaLO17S17Q5p1gio7Cs09JB+nsMVrXImruvKSB+nE4tPqPM4bQmZhrFTLU2ho2UDlM387d47lAYiwDQGSzVI1mLWfwHb0FU2Cd0bw5pLXtOR1EEbx7lljKenlh8DGlNdh3oUNhm/xaodLU9uT27jvHMVMrqRkpLKM7WOx5e4AEnIAVJSgxFfBtM7n+SOSwbmjV1nWr9jq8uKshaDR0h0B0a3eoU61U8DXHx8+m4VZFQ56i/yR1a+xYtS3OarQ2tYW5lgwZhMRNE0o+UObWnyAdtPrH1K3hYAWVsrgoLCFNtvLBUvGWLXRu4iE0dlpv2tr5LefnVzcUkrROXyOe7W55cekn+uxZ9VY4JJeRlccvLMWrw3+c72irK7B7xCbSZG6PFF4bQ1oWUzKrVr8Y/z3e0Uz7V/dZ/yo9gLHRBS3Z8IbNtYwLGxtrIwDWXN7wrXwcMLbRMCCCIxUHIjlbQqxdXj4vSM9oJyNszdMv0RpEaOlTOla0JR6Wvc93sVZLHY3IQhdQzAofFN8fw9mc4eGeSzzjt6hU9SmClZje+ePtJa08iKrRzu8s9op1LPqLNkPkOEdzIq6bzdBOyUVJac/vA+ED0iqcdmtDXsa9pq1wBB5ikir7wd3zVrrO45t5Ufmnwm9Rz6+ZY9JZiW1+Rtse2S7IQhdQzgqXwlwji4XbQ9zeotr3tCuip/CV4iL0v6XJGo/Gw4epC7qrHFgK0uYHDi6EAgaWdDmNnOq27UnXdniYvRs9kLn6aqNje4fZJx4FHedyzQECWMtB1HItPQ4LZdWIJrOfk3nR2sObD1bOqibF42Bs0To3iocKdB2Ec4SWcKGm7LsUuqdMk4skJb13HBcF9ttUQe3I1o5u1rt3OOdSaXnBrMePlbsMYJ6Q6g9RKYa6NE3OCbM81teAVQxnhMStM0Q+UAq5o8sD9Q9at6wjnBTWGUnh5QoMOXwbNaGv8k8l43tPw19qbzHVFRqOpLLHNx8TPptFGS1PMHjwh16+1W3At5cbZACaujOgegZt/6SOxY9M3CTrY2zutyK3wj2zSnjj2MZU9Lz8GjtVswhdvE2SMU5Thpu6X591B1Ki383j7zczfKyPqGiD700miiKhbrJTKn2ikekIQtoowUmr4sBhtEkZ2PJHO0mrSOpOYqExJhplqaPJkb4L/0uG0LNqKnZHtyhkJbWKu1+Mf57vaKYIvqKS75I2uGmyz6JYcnZMGY3joS+tfjH+e72it/0p80//mubXY4Z+R8o7jzdXj4vSM9oJ0hJW7XgTRk6hI0noBBKctltLZGh7HBzSKgjUVr0T7NCruTchCF0BJC4rvr+HsznA8t3JZ0nb1DNKqy2V0kjWNzc4ho6Tt96msaXxx9pIaeRHVjdxPlnty6lLcHVz1c60OGTasZ0nwj1DLrK5dj61u1cGiP2RyRWLsOiyvYWeA5oFfvtHK7dfbuURd1udDKyRvhMNab94PSMk18R3SLTZ3x+V4TDuePB+HWlA5pBIIoRkRuI1jtQaivpzygq5bl3HXYbY2WNsjDVrgCOv3roVD4Or6zdZ3He+P8AW339qvi6VVnUipGeSw8AqfwleIi9L+lyuCp/CV4iL0v6XIdR+Nlw9SF07UehOu7PExejZ7ISVU3p28sHzrQoKUElKUypQaqLnae3pt9sj7I7i/4kxCyzROzBkIIYyudTlU7gEpV7mDtLlaWlt0q1665qSw/ekUEmlLDxu41zbzhpyJ6VVlvWks9kSMdq7FzwDcToY3SvFHSUoDrDBmK7iSa06FbFxXZekdoYHxODht3g7nDYV2rq1RUYpR4M8m2+4IQhMBIXF928dZJBTlNGm3pbn3VCqfBvbaTyR7Hs0h0sPwcexMVzaiiVlwN4i82s3Svj6jpAe5Yr1tsjMbDvFo23IOMvav8AvpXdmkmcljgXlW+v3ZD2/wCqZ6LSehv5JZyCEIWsUCChYqoQSNs8Y/z3e0VZ7bhJzYm2ljgWmLSe05EVjpVu8alWLZ4x/nu9opn2r+6z/lR7AXIpgpbs+DTN4wLGyeMZ5w71O4Jv0wztjJ+TkOiRsDz4Lh15HpUFY/GM84d68wV02016TadNRRJhJxaaDksod4UJi++f4ezOINHv5DN4J1u6hn2KbBSpxlfH8RaTQ1ZHVjdxoeUes9wXV1FmyHyzNCOWQSv9142ssELImtlo1tK6IzO069pqq9h3CT7W1zw8MaDogkE1Os06Mu1S/wDZk77dv5D8VhpjbH7oLkdJxfZkp/aNZvqy/lHxVJxFbIpZ3SQhwD6FwcKcrbTPbrVi/syd9u38h+Kw/gzeAaTtJ3aBFTszqjsjfYsSRUdi4ZUbJanRSNkZk5pDh1bD3dacd13g2eFkjdThXoO0HoOSTD2EEgihBoQdhGR9auHB5fWi91nccn1czzh4Q6xn1IdLZtltfkuyOVkYSp/CV4iL0v6XK4Kn8JXiIvS/pct2o/GxMPUhdO1J13Z4mL0bPZCSjtSdd2eJi9Gz2Qsmi5Yy7webxuqOdujIwOHPrHQdYSpxBc5s07oyajJzTvadVecEEJxVS44SJQbTGBrbHn1uJHqTdXBbN3kGp98EThe+DZ7Q11eQ4hrxsIJoD0jX2puBI5gJIA1kgDpOpPCMZDoQ6KTaaLtXc9IQhbxIJX30OLvav++jd26KaCV+OeTbyfuxnsH/AGWTV+lP5G18meD/AOej0b/cmelhgvk3jT0rez/RM9TSej9yreQQhC1izBVCuTHxaeLtALhUgSDwgK+UNvSFfSlXPhC0MlGnFVmnUuaQRo6VTXaMlk1EpxacBkEnnJC2vxj/AD3d5TKtlqYLs0S9oJswAFRUnQ1AbUspX1c47yT2mqkI7G7lSlh0OKJD6HRqWhrc9RNcqLBVY45wuR0o5wcVk8Yzzh3qawZcxntLXEfJxEOcdlRm1vTXPqUJZnAPaTqDhXoqKpyXfYI4YwyNoDQK5azzk7SUemq3vL8FWSwiMxlfX8PZjQ8uSrG81fCd1D1kJWRRFxDRmSQAOc5DvCtmIrottqmL+IcGjJjdKPJvPytZ1rluvCtqjnie6A0bI1x5UeoEV8pFfusnw8foSGIoYd0XaIIWRN8kUJ3nyj1ldqELqJYWEZgWKLKFZBaY/uni5xK0cmXX57dfaKHqKrUEzmOa5po5pDgdxGYTJxzdks8UbIo9Mh+kTVooA0jaRrr6lTP5Mtf2B/Mz9y5F9TVj2pmmElt7jMuS8xaIGSjyhmNzh4Q7VXeEo/IRel/S5asGWG1WZ5ZJE4RPzrpMOi7fQHUQKdQW3HN2z2gxsiiLmtq4uq0DSOQGZ2Cvatc5OdPddxaSUxdu1JtWHEFnbDHpTxCkbQRptrk0bEv/AOTLZ9gfzM/csjBdr+xP5o/3LJS7Ks4iNkoy8lvvbhAgYCIqyv2ZEMHS46+pLu2Wx0sjpHmrnGpPuG4UyU5DgK1u1tY3nLx+mqnbr4OGtIM8mn9xvJb1u1nqojlG6590CnCBCYJuEzTtkcPk4zUnY5wzDRvocymgtVns7WNDWNDWjUAKAdS2rdTUq44EyluYIQhOBBK/hA+en0bPemglfjTlXgR6NvaB8Vk1fo/cZV6gsDuKvfd/7h7fzaVO8JnhKzFwMN4PePrMkHYPe1NCzzB7WuGpwBHQRUKtN2co/JdnhmxCELYKBeXtBFDmDrC9FLq145tEU72HQLWSFpo3Mta6hpnrolWWxrxuCjFy4LuLkg+xj/KFuNgj0NDQbofVoNHfqWbHbGysa9hq1wqCuS/r3bZoHSE50owbS8g6IH9bET2pZK78Gz/0WD7GP8oXY1tBQZAKk4VxXaLRaWxvLNHRc40bQmnPXLMq7lDVOM1mJck12YVWUvb7xpaYbRLG0xkMcQKtzpSornzq+2YnQbpEE6IqRkK0zyUhaptpeCOLRsqsqs4zvyWzCJ0ZbRxc0hza6gCKZ9K3YNviW0xPfKW5P0QGimoAmufOp1Y79nkm14yWBYqsqAxje8lmhbJGW10w0hwrkQefmRzkorcyksvBP1Qqxgu/prVxplLaMLQA1tMzUk6+ZWdVCanHciNYeAQobFd4yQWYyRltWubrFQQTT3qpWLGNulqImNfQVOjGTSv4kud8YS2vISg2sjGQqfh++rbLaRHMwMaGlzqxuaaagASd5VvKOE1NZQLWDKEubdje1MmfGDGdGRzByMzQ0HldC2Pxxa4XATwtHMWujJ6DUgpP1UPkPpsYSFG3FfjLVHpsqKGjmnW0qSWlNSWULawCEIVkApXW48be3/EMb+SgPcUzZ5gxrnHU0EnoAqUr8ItM14NefrPkPXU97lj1Pdxj8ja/LJbhKsNHRS7wWHpHKb6i7sUzgK9ONsoYTyojoHzdbD2ZdS7cVXXx9lewDlAaTfObn6xUdaXGGb7NmnDz4B5Mg+7v6Qc0E30rtz4ZaW6GPYb6F4ikDmgg1BFQRqIOor2t4kEn70s5kt0rG63TuaN1S40TgSpH96/8X+tYtWsqK+RtXk6cJYjNlkdDNVsZJrWvybxry3GlCuW+bykt87i0HQY1xaNjWNFS53OadwVmxthUy/LQtrJkHtHljUCPvDu6F1WDDwsthmBoZHRPL3fhNGjmHxKV0rPxv0oLdH1Lkq/B789Ho3+5M4pYcHvz0eif+lM8p+j/AB/uDb6hR4t+ez+f+kJsweC3oHclNi357P5/6QmzB4LegdyDTeuf6/2SzhFP4TPFQ+kd7K6ODb5q/wBMfZYubhM8VD6R3sro4Nvmr/Sn2WKL/wBP7f8AC/8AGW1VThH+aN9K3ucrWqpwj/NG+lb3OWi/8bFw9SOPgy8CfzmdxV3VI4MvAn85nslXdDpvxIuz1Mr2PPmMnSz2gqnga+IrO+Uyv0Q5rQMnGtCa6gd4Vtx38xk6We0FU8CXRFO+USsDw1rCK1yJLq0oeYJFueutvOP7DjjY8l4u3EcE79CJ+k4CpGi8ZdJFFKFRl04fhsznmJpGnStSTSmwV1BSZWyG7H3cinjwJ+8/n0n+YPtq2cIdviMLYwWuk0w4AUJaBWpO6upVC+GaVslbvncO19Fl9nNktVJY2v0HVLXCrXt2EdIz6VyVNxUl4bNOM4ZcODewubFJI4ENeW6NdoaDVw5s6dSuS5rBa2SxtfHQscKj4U2UXSurVFQgkjPJ5eQQheJJA0Ek0AFSTqAGtMBK5jy9OLspYDypeQPN1vPZl1qH4NbDV0sp2ARjpPKd+ntVfxNfX8TOXiugOSwfd39JOfYmPha6+IsrGEcojSf5zsyOrIdSwQfVu3LhDmtsMEuUrsa3CYJy9o+TkJI+67W5vvTRXJel2snidG8VDu0EaiOcLRfV1I48gQltZQcIYu4ikMp+SJ5LtrCdh+73JjskBAIIIOYOwhJy+rmfZpSx4812xw2Ec/NsXZcGK5bLyfDj2sJ1eYfJ7ljp1Dr+yY2UN3dDZKXQwzav43juJ5PH8Z4cfg6ddWluVvujE8FpHIfR21jsn9m3qUrVbZQjck8/wJTcQC5L2ic6CVrG6TnRuAGQqSCBmctq7EJrWVgEoOEMN2iz2pr5IqN0XNJ0mGlaUyBrsV9KyhBXWq1hBSlueRb3/hS1S2maRsVWueSOXGKigAPhcyYdmroNqKHRFRlkaCoyW1CqupQba8kcmyq44uia0NibEzS0XOLjpNbSoAAzI51B3ddN5wNLYm6LSakaUJzyGsnmTGWEEtOpS3ZeS1NpYK3hix2vTe+1vdkNFjdJhGebnUbluGfOvWNrslngayJmkeMDjm1tAAfrEb1Y0I+ktmzLK3d8i3uy5bys4cImaOkQTyoTWmrWVP4dsdtM2lanuDWt5LdJlC45ZhmwCvarShBDTqPDf8lueSDxdYZJrK6OJmk5zm5VaKAGpNXEblUbsuG8bOXGJmiXAA8qE1pq1nnTKQrnQpy3ZeSKbSwUu7LvvCSdn8S9wiB0nAOjANNTSGGuuiuayhHCtQWMt/qC3kWltwpa3Wh8ghyMpeOXFq0qjytytuKMNC1xgijZW+C48+trqbO5TyEEdPFJr3Cc28FMwZdtss8hY9gEJqTVzTR29lCa13ZK5rCir4xPBZxy31d9Rub+zZ1ooxjVHGe3yU25MlHvABJIAAqScgBzpc4wxdx9YoT8kDynfX5h93vUff8AiyW1cnwI65MG3nedvcuK5blfaZdBg853ktG88/MsN2odn2QHRht7slME3Fx8+m4fJxkE/edra33nqTQAXLdd2MgibGwUa3tJ2k85XWttNXTjjyKnLcwQhCcAcV6XTHaIyyRtRsO0He07Clrf+EZbMS4DjI/rgZjzwNXTqTXWCEi2iNnPIcZuIja/18FNXbjG0w0Afpt+q/ldh1jtV1vfA0E1XNHFPO1vgnpZq7KKo3jgW0xVLWiVu9mvrYc+yq57ptqeV/ofvjLknLHwlt1SxOHOwhw7DQqZs2NbK/6UNO54c31kU9aVc0DmGj2uadzgWn1ryrWrsjyU6osdMF5xP8GWN3Q5p966A5I2i2x2l7fBe4dDiPemrW+6B6PyO6qKpMx31O3VPKPxu+K3txPah/tEnWa96P62PsV0mOBCUbcXWsfTv7Gn3L2MZ2v7Y/lZ+1X9ZD2ZXSY2UJT/AM62v7b/AKY/2o/nW1/bH8sfwV/WQ9mTpMbCEpjjO1/bH8rP2rw7F9rP07uxo/Sq+sh7MnSY26oqlA7E9qP+0SdtO5aJL7ndrnlP43fFV9bH2L6THMXLmmvSJnhSxt6XNHvSZktL3eE9x6XE+9a6IHrfZF9H5GvacbWRn0ocdzA53rpT1qGtnCY0eKhc7neQ0dgqqCvcMLnmjGucdzQSfUlS1dkuAlVFExeOMbTNUF+g36rBo9prU9qhD/X/AHKsV3YEtMlC5oibvf4X5Rn20VuujA0EJDnDjXja6miDzM1dtVUabbHl/wCy3OMeCm3BhGW0kOIMcf1yMz5g29OpMq67qjs8YZG2g27yd7jtK6wFldCqiNfHIiU3IEIQngAhCFCAhCFCAhCFCGqazteKOa1w3EA96ibTg6yP1wtad7SWeyaIQhcIy5RabRGT8HEB8F8retrh6wuKXgy+rP2s+BQhKemrfgJWS9zlk4NphqljPU4fFcc2BJ2+XEet/wC1ZQkz01a4GRm2R02HpG6yzqLv2rkksTm6yPX8EIWGcFHgank1GNHFoQlBG2OxOOqnr+C64cPSO1Fna79qEJsIKXILZIQ4End5cQ63/tXZHwbTHXLGOp5+CELdHTVsTKbR1R8GX1p+xnxK7YODiAeE+V3W1o9QQhOWmrXgW7Je5J2XB1kZqha473Ev7zRS0NnawUa1rRuAAHqQhMjCK4RWW+TahCEZQIQhQgIQhQh//9k="/>
          <p:cNvSpPr>
            <a:spLocks noChangeAspect="1" noChangeArrowheads="1"/>
          </p:cNvSpPr>
          <p:nvPr/>
        </p:nvSpPr>
        <p:spPr bwMode="auto">
          <a:xfrm>
            <a:off x="152400" y="-614363"/>
            <a:ext cx="2286000" cy="1581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7880" y="1276984"/>
            <a:ext cx="2880360" cy="18319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  <a:reflection blurRad="6350" stA="50000" endA="300" endPos="3850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 descr="http://t2.gstatic.com/images?q=tbn:ANd9GcTWcU-gFkT5pulUhXtuDkUMhA1B1jIeia0xofUH_wwng7Pzvum-J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7881" y="3931920"/>
            <a:ext cx="2880359" cy="1962151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3376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22960" y="411480"/>
            <a:ext cx="7360920" cy="777240"/>
          </a:xfrm>
        </p:spPr>
        <p:txBody>
          <a:bodyPr/>
          <a:lstStyle/>
          <a:p>
            <a:pPr algn="just">
              <a:lnSpc>
                <a:spcPct val="100000"/>
              </a:lnSpc>
            </a:pPr>
            <a:r>
              <a:rPr lang="es-ES" sz="2800" b="1" dirty="0" smtClean="0">
                <a:solidFill>
                  <a:srgbClr val="B38538"/>
                </a:solidFill>
                <a:effectLst/>
                <a:latin typeface="Times New Roman" pitchFamily="18" charset="0"/>
                <a:cs typeface="Times New Roman" pitchFamily="18" charset="0"/>
              </a:rPr>
              <a:t>$642k de ahorro anual  entre </a:t>
            </a:r>
            <a:r>
              <a:rPr lang="es-ES" sz="2800" b="1" dirty="0">
                <a:solidFill>
                  <a:srgbClr val="B38538"/>
                </a:solidFill>
                <a:effectLst/>
                <a:latin typeface="Times New Roman" pitchFamily="18" charset="0"/>
                <a:cs typeface="Times New Roman" pitchFamily="18" charset="0"/>
              </a:rPr>
              <a:t>el </a:t>
            </a:r>
            <a:r>
              <a:rPr lang="es-ES" sz="2800" b="1" dirty="0" smtClean="0">
                <a:solidFill>
                  <a:srgbClr val="B38538"/>
                </a:solidFill>
                <a:effectLst/>
                <a:latin typeface="Times New Roman" pitchFamily="18" charset="0"/>
                <a:cs typeface="Times New Roman" pitchFamily="18" charset="0"/>
              </a:rPr>
              <a:t>proceso </a:t>
            </a:r>
            <a:r>
              <a:rPr lang="es-ES" sz="2800" b="1" dirty="0">
                <a:solidFill>
                  <a:srgbClr val="B38538"/>
                </a:solidFill>
                <a:effectLst/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s-ES" sz="2800" b="1" dirty="0" smtClean="0">
                <a:solidFill>
                  <a:srgbClr val="B38538"/>
                </a:solidFill>
                <a:effectLst/>
                <a:latin typeface="Times New Roman" pitchFamily="18" charset="0"/>
                <a:cs typeface="Times New Roman" pitchFamily="18" charset="0"/>
              </a:rPr>
              <a:t>únel </a:t>
            </a:r>
            <a:r>
              <a:rPr lang="es-ES" sz="2800" b="1" dirty="0">
                <a:solidFill>
                  <a:srgbClr val="B38538"/>
                </a:solidFill>
                <a:effectLst/>
                <a:latin typeface="Times New Roman" pitchFamily="18" charset="0"/>
                <a:cs typeface="Times New Roman" pitchFamily="18" charset="0"/>
              </a:rPr>
              <a:t>vs </a:t>
            </a:r>
            <a:r>
              <a:rPr lang="es-ES" sz="2800" b="1" dirty="0" smtClean="0">
                <a:solidFill>
                  <a:srgbClr val="B38538"/>
                </a:solidFill>
                <a:effectLst/>
                <a:latin typeface="Times New Roman" pitchFamily="18" charset="0"/>
                <a:cs typeface="Times New Roman" pitchFamily="18" charset="0"/>
              </a:rPr>
              <a:t>flash</a:t>
            </a:r>
            <a:endParaRPr lang="es-EC" sz="2800" dirty="0">
              <a:solidFill>
                <a:srgbClr val="B3853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5 Image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" y="1417320"/>
            <a:ext cx="8933873" cy="4768273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09" t="13088" r="20909" b="34285"/>
          <a:stretch/>
        </p:blipFill>
        <p:spPr bwMode="auto">
          <a:xfrm>
            <a:off x="182880" y="140906"/>
            <a:ext cx="565035" cy="453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8603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822960" y="-91440"/>
            <a:ext cx="3474720" cy="914400"/>
          </a:xfrm>
        </p:spPr>
        <p:txBody>
          <a:bodyPr/>
          <a:lstStyle/>
          <a:p>
            <a:pPr algn="l"/>
            <a:r>
              <a:rPr lang="es-EC" sz="4400" b="1" dirty="0" smtClean="0">
                <a:solidFill>
                  <a:srgbClr val="B38538"/>
                </a:solidFill>
                <a:effectLst/>
                <a:latin typeface="Times New Roman" pitchFamily="18" charset="0"/>
                <a:cs typeface="Times New Roman" pitchFamily="18" charset="0"/>
              </a:rPr>
              <a:t>Justificación</a:t>
            </a:r>
            <a:endParaRPr lang="es-EC" sz="4400" b="1" dirty="0">
              <a:solidFill>
                <a:srgbClr val="B38538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6 Marcador de contenido"/>
          <p:cNvSpPr>
            <a:spLocks noGrp="1"/>
          </p:cNvSpPr>
          <p:nvPr>
            <p:ph idx="1"/>
          </p:nvPr>
        </p:nvSpPr>
        <p:spPr>
          <a:xfrm>
            <a:off x="777240" y="1234440"/>
            <a:ext cx="2880360" cy="4892040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es-ES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Reducir el consumo excesivo de recursos</a:t>
            </a:r>
          </a:p>
          <a:p>
            <a:pPr marL="0" indent="0">
              <a:buNone/>
            </a:pPr>
            <a:endParaRPr lang="es-ES" sz="2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s-ES" sz="2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s-ES" sz="2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s-ES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Minimizar el impacto de la merma de los insumos</a:t>
            </a:r>
          </a:p>
          <a:p>
            <a:endParaRPr lang="es-ES" sz="2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s-ES" sz="2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s-ES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Reducir la merma de cerveza </a:t>
            </a:r>
          </a:p>
          <a:p>
            <a:endParaRPr lang="es-ES" sz="2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s-ES" sz="2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s-ES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Ser eficiente en la utilización del recurso humano</a:t>
            </a:r>
          </a:p>
          <a:p>
            <a:endParaRPr lang="es-ES" sz="2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s-ES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s-ES" dirty="0" smtClean="0"/>
          </a:p>
          <a:p>
            <a:endParaRPr lang="es-ES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0560" y="1051560"/>
            <a:ext cx="1431745" cy="10972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3640" y="1051560"/>
            <a:ext cx="1231462" cy="10515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514600"/>
            <a:ext cx="1350581" cy="10981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5080" y="2560320"/>
            <a:ext cx="1148159" cy="10662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886200"/>
            <a:ext cx="1318306" cy="10314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7720" y="5166360"/>
            <a:ext cx="1260207" cy="10515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09" t="13088" r="20909" b="34285"/>
          <a:stretch/>
        </p:blipFill>
        <p:spPr bwMode="auto">
          <a:xfrm>
            <a:off x="182880" y="140906"/>
            <a:ext cx="565035" cy="453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2490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22960" y="320040"/>
            <a:ext cx="7360920" cy="457200"/>
          </a:xfrm>
        </p:spPr>
        <p:txBody>
          <a:bodyPr/>
          <a:lstStyle/>
          <a:p>
            <a:pPr algn="just">
              <a:lnSpc>
                <a:spcPct val="100000"/>
              </a:lnSpc>
            </a:pPr>
            <a:r>
              <a:rPr lang="es-ES" sz="2800" b="1" dirty="0" smtClean="0">
                <a:solidFill>
                  <a:srgbClr val="B38538"/>
                </a:solidFill>
                <a:effectLst/>
                <a:latin typeface="Times New Roman" pitchFamily="18" charset="0"/>
                <a:cs typeface="Times New Roman" pitchFamily="18" charset="0"/>
              </a:rPr>
              <a:t>Tabla de amortización del préstamo bancario</a:t>
            </a:r>
            <a:endParaRPr lang="es-EC" sz="2800" dirty="0">
              <a:solidFill>
                <a:srgbClr val="B3853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09" t="13088" r="20909" b="34285"/>
          <a:stretch/>
        </p:blipFill>
        <p:spPr bwMode="auto">
          <a:xfrm>
            <a:off x="182880" y="140906"/>
            <a:ext cx="565035" cy="453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4 Image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9471" y="822960"/>
            <a:ext cx="3885057" cy="576072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40308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68680" y="320040"/>
            <a:ext cx="7360920" cy="868680"/>
          </a:xfrm>
        </p:spPr>
        <p:txBody>
          <a:bodyPr/>
          <a:lstStyle/>
          <a:p>
            <a:pPr algn="just">
              <a:lnSpc>
                <a:spcPct val="100000"/>
              </a:lnSpc>
            </a:pPr>
            <a:r>
              <a:rPr lang="es-ES" sz="2800" b="1" dirty="0">
                <a:solidFill>
                  <a:srgbClr val="B38538"/>
                </a:solidFill>
                <a:effectLst/>
                <a:latin typeface="Times New Roman" pitchFamily="18" charset="0"/>
                <a:cs typeface="Times New Roman" pitchFamily="18" charset="0"/>
              </a:rPr>
              <a:t>Variación anual del ahorro entre pasteurizador túnel vs pasteurizador flash</a:t>
            </a:r>
            <a:endParaRPr lang="es-EC" sz="2800" dirty="0">
              <a:solidFill>
                <a:srgbClr val="B3853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3 Image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371600"/>
            <a:ext cx="5943600" cy="4800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09" t="13088" r="20909" b="34285"/>
          <a:stretch/>
        </p:blipFill>
        <p:spPr bwMode="auto">
          <a:xfrm>
            <a:off x="182880" y="140906"/>
            <a:ext cx="565035" cy="453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6207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22960" y="320040"/>
            <a:ext cx="6492240" cy="548640"/>
          </a:xfrm>
        </p:spPr>
        <p:txBody>
          <a:bodyPr/>
          <a:lstStyle/>
          <a:p>
            <a:pPr algn="just"/>
            <a:r>
              <a:rPr lang="es-ES" sz="2800" b="1" dirty="0" smtClean="0">
                <a:solidFill>
                  <a:srgbClr val="B38538"/>
                </a:solidFill>
                <a:effectLst/>
                <a:latin typeface="Times New Roman" pitchFamily="18" charset="0"/>
                <a:cs typeface="Times New Roman" pitchFamily="18" charset="0"/>
              </a:rPr>
              <a:t>TIR 7 veces superior al WACC</a:t>
            </a:r>
            <a:endParaRPr lang="es-EC" sz="2800" dirty="0">
              <a:solidFill>
                <a:srgbClr val="B3853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3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21410"/>
            <a:ext cx="8641195" cy="500507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09" t="13088" r="20909" b="34285"/>
          <a:stretch/>
        </p:blipFill>
        <p:spPr bwMode="auto">
          <a:xfrm>
            <a:off x="182880" y="137160"/>
            <a:ext cx="565035" cy="453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3729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35496" y="3060949"/>
            <a:ext cx="2736304" cy="93610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C"/>
          </a:p>
        </p:txBody>
      </p:sp>
      <p:sp>
        <p:nvSpPr>
          <p:cNvPr id="7" name="6 Rectángulo"/>
          <p:cNvSpPr/>
          <p:nvPr/>
        </p:nvSpPr>
        <p:spPr>
          <a:xfrm>
            <a:off x="35496" y="4069080"/>
            <a:ext cx="2736304" cy="119854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C"/>
          </a:p>
        </p:txBody>
      </p:sp>
      <p:sp>
        <p:nvSpPr>
          <p:cNvPr id="8" name="7 Rectángulo"/>
          <p:cNvSpPr/>
          <p:nvPr/>
        </p:nvSpPr>
        <p:spPr>
          <a:xfrm>
            <a:off x="35496" y="5349240"/>
            <a:ext cx="2736304" cy="81454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C"/>
          </a:p>
        </p:txBody>
      </p:sp>
      <p:sp>
        <p:nvSpPr>
          <p:cNvPr id="9" name="8 Rectángulo"/>
          <p:cNvSpPr/>
          <p:nvPr/>
        </p:nvSpPr>
        <p:spPr>
          <a:xfrm>
            <a:off x="2987145" y="2994809"/>
            <a:ext cx="3070144" cy="93610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C"/>
          </a:p>
        </p:txBody>
      </p:sp>
      <p:sp>
        <p:nvSpPr>
          <p:cNvPr id="10" name="9 Rectángulo"/>
          <p:cNvSpPr/>
          <p:nvPr/>
        </p:nvSpPr>
        <p:spPr>
          <a:xfrm>
            <a:off x="2987145" y="4074928"/>
            <a:ext cx="3119248" cy="1192695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C"/>
          </a:p>
        </p:txBody>
      </p:sp>
      <p:sp>
        <p:nvSpPr>
          <p:cNvPr id="11" name="10 Rectángulo"/>
          <p:cNvSpPr/>
          <p:nvPr/>
        </p:nvSpPr>
        <p:spPr>
          <a:xfrm>
            <a:off x="2987145" y="5303520"/>
            <a:ext cx="3119248" cy="82258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C"/>
          </a:p>
        </p:txBody>
      </p:sp>
      <p:sp>
        <p:nvSpPr>
          <p:cNvPr id="12" name="11 Rectángulo"/>
          <p:cNvSpPr/>
          <p:nvPr/>
        </p:nvSpPr>
        <p:spPr>
          <a:xfrm>
            <a:off x="6228184" y="3060949"/>
            <a:ext cx="2808312" cy="936104"/>
          </a:xfrm>
          <a:prstGeom prst="rect">
            <a:avLst/>
          </a:prstGeom>
          <a:solidFill>
            <a:srgbClr val="00B0F0"/>
          </a:solidFill>
          <a:ln>
            <a:solidFill>
              <a:schemeClr val="bg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C"/>
          </a:p>
        </p:txBody>
      </p:sp>
      <p:sp>
        <p:nvSpPr>
          <p:cNvPr id="13" name="12 Rectángulo"/>
          <p:cNvSpPr/>
          <p:nvPr/>
        </p:nvSpPr>
        <p:spPr>
          <a:xfrm>
            <a:off x="6228184" y="4141069"/>
            <a:ext cx="2808312" cy="1126554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C"/>
          </a:p>
        </p:txBody>
      </p:sp>
      <p:sp>
        <p:nvSpPr>
          <p:cNvPr id="14" name="13 Rectángulo"/>
          <p:cNvSpPr/>
          <p:nvPr/>
        </p:nvSpPr>
        <p:spPr>
          <a:xfrm>
            <a:off x="6254440" y="5322262"/>
            <a:ext cx="2782056" cy="804218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C"/>
          </a:p>
        </p:txBody>
      </p:sp>
      <p:sp>
        <p:nvSpPr>
          <p:cNvPr id="39964" name="14 CuadroTexto"/>
          <p:cNvSpPr txBox="1">
            <a:spLocks noChangeArrowheads="1"/>
          </p:cNvSpPr>
          <p:nvPr/>
        </p:nvSpPr>
        <p:spPr bwMode="auto">
          <a:xfrm>
            <a:off x="137160" y="3194149"/>
            <a:ext cx="243046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just"/>
            <a:r>
              <a:rPr lang="es-ES" sz="1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s-ES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.- </a:t>
            </a:r>
            <a:r>
              <a:rPr lang="es-EC" sz="12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Analizar </a:t>
            </a:r>
            <a:r>
              <a:rPr lang="es-EC" sz="12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 evolución del proceso de producción de la cerveza en Ecuador. </a:t>
            </a:r>
            <a:endParaRPr lang="es-EC" sz="1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965" name="15 CuadroTexto"/>
          <p:cNvSpPr txBox="1">
            <a:spLocks noChangeArrowheads="1"/>
          </p:cNvSpPr>
          <p:nvPr/>
        </p:nvSpPr>
        <p:spPr bwMode="auto">
          <a:xfrm>
            <a:off x="127293" y="4251960"/>
            <a:ext cx="2570187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just"/>
            <a:r>
              <a:rPr lang="es-ES" sz="1000" b="1" dirty="0">
                <a:solidFill>
                  <a:schemeClr val="bg1"/>
                </a:solidFill>
              </a:rPr>
              <a:t>2</a:t>
            </a:r>
            <a:r>
              <a:rPr lang="es-ES" sz="1000" b="1" dirty="0" smtClean="0">
                <a:solidFill>
                  <a:schemeClr val="bg1"/>
                </a:solidFill>
              </a:rPr>
              <a:t>.- </a:t>
            </a:r>
            <a:r>
              <a:rPr lang="es-EC" sz="10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s-EC" sz="1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eterminar </a:t>
            </a:r>
            <a:r>
              <a:rPr lang="es-EC" sz="10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 viabilidad técnica-económica de la implementación del proceso de pasteurización flash como una propuesta de mejoramiento al proceso actual de la planta Guayaquil-Pascuales de la Cervecería Nacional</a:t>
            </a:r>
            <a:endParaRPr lang="es-EC" sz="1000" b="1" dirty="0">
              <a:solidFill>
                <a:schemeClr val="bg1"/>
              </a:solidFill>
            </a:endParaRPr>
          </a:p>
        </p:txBody>
      </p:sp>
      <p:sp>
        <p:nvSpPr>
          <p:cNvPr id="39966" name="16 CuadroTexto"/>
          <p:cNvSpPr txBox="1">
            <a:spLocks noChangeArrowheads="1"/>
          </p:cNvSpPr>
          <p:nvPr/>
        </p:nvSpPr>
        <p:spPr bwMode="auto">
          <a:xfrm>
            <a:off x="130175" y="5349240"/>
            <a:ext cx="246538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0" algn="just"/>
            <a:r>
              <a:rPr lang="es-EC" sz="1200" b="1" dirty="0">
                <a:solidFill>
                  <a:schemeClr val="bg1"/>
                </a:solidFill>
              </a:rPr>
              <a:t>3</a:t>
            </a:r>
            <a:r>
              <a:rPr lang="es-EC" sz="1200" b="1" dirty="0" smtClean="0">
                <a:solidFill>
                  <a:schemeClr val="bg1"/>
                </a:solidFill>
              </a:rPr>
              <a:t>.- </a:t>
            </a:r>
            <a:r>
              <a:rPr lang="es-EC" sz="12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Comparar </a:t>
            </a:r>
            <a:r>
              <a:rPr lang="es-EC" sz="12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los impactos económicos de las dos alternativas de pasteurización: actual vs propuesta de pasteurización flash</a:t>
            </a:r>
            <a:r>
              <a:rPr lang="es-EC" sz="12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12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967" name="17 CuadroTexto"/>
          <p:cNvSpPr txBox="1">
            <a:spLocks noChangeArrowheads="1"/>
          </p:cNvSpPr>
          <p:nvPr/>
        </p:nvSpPr>
        <p:spPr bwMode="auto">
          <a:xfrm>
            <a:off x="3098800" y="3148429"/>
            <a:ext cx="2844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s-ES" sz="1200" dirty="0"/>
              <a:t>1</a:t>
            </a:r>
            <a:r>
              <a:rPr lang="es-ES" sz="1200" dirty="0" smtClean="0"/>
              <a:t>.- </a:t>
            </a:r>
            <a:r>
              <a:rPr lang="es-ES" sz="1200" dirty="0"/>
              <a:t>El proceso de elaboración de la cerveza ha sido y continúa siendo parte de la cultura ecuatoriana</a:t>
            </a:r>
            <a:endParaRPr lang="es-EC" sz="1200" dirty="0"/>
          </a:p>
        </p:txBody>
      </p:sp>
      <p:sp>
        <p:nvSpPr>
          <p:cNvPr id="39968" name="18 CuadroTexto"/>
          <p:cNvSpPr txBox="1">
            <a:spLocks noChangeArrowheads="1"/>
          </p:cNvSpPr>
          <p:nvPr/>
        </p:nvSpPr>
        <p:spPr bwMode="auto">
          <a:xfrm>
            <a:off x="3108960" y="4245927"/>
            <a:ext cx="2844800" cy="101566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s-ES" sz="1200" dirty="0"/>
              <a:t>2.- </a:t>
            </a:r>
            <a:r>
              <a:rPr lang="es-ES" sz="1200" dirty="0" smtClean="0"/>
              <a:t>Adicional al impacto positivo en la calidad de la cerveza, la pasteurización flash  permite tener un ahorro en gastos  de  insumos y recursos  que asciende  a $ 700,000</a:t>
            </a:r>
            <a:endParaRPr lang="es-EC" sz="1200" dirty="0"/>
          </a:p>
        </p:txBody>
      </p:sp>
      <p:sp>
        <p:nvSpPr>
          <p:cNvPr id="39969" name="19 CuadroTexto"/>
          <p:cNvSpPr txBox="1">
            <a:spLocks noChangeArrowheads="1"/>
          </p:cNvSpPr>
          <p:nvPr/>
        </p:nvSpPr>
        <p:spPr bwMode="auto">
          <a:xfrm>
            <a:off x="3081338" y="5394960"/>
            <a:ext cx="297656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>
            <a:spAutoFit/>
          </a:bodyPr>
          <a:lstStyle/>
          <a:p>
            <a:pPr algn="just"/>
            <a:r>
              <a:rPr lang="es-ES" sz="1200" dirty="0"/>
              <a:t>3</a:t>
            </a:r>
            <a:r>
              <a:rPr lang="es-ES" sz="1200" dirty="0" smtClean="0"/>
              <a:t>.-  Con los datos obtenidos  del flujo , el VAN del proyecto es  de  $ 3,302,642 y la </a:t>
            </a:r>
            <a:r>
              <a:rPr lang="es-ES" sz="1200" dirty="0"/>
              <a:t>TIR (98%) es </a:t>
            </a:r>
            <a:r>
              <a:rPr lang="es-ES" sz="1200" dirty="0" smtClean="0"/>
              <a:t>7 veces superior al WACC</a:t>
            </a:r>
            <a:endParaRPr lang="es-EC" sz="1200" dirty="0"/>
          </a:p>
        </p:txBody>
      </p:sp>
      <p:sp>
        <p:nvSpPr>
          <p:cNvPr id="39970" name="20 CuadroTexto"/>
          <p:cNvSpPr txBox="1">
            <a:spLocks noChangeArrowheads="1"/>
          </p:cNvSpPr>
          <p:nvPr/>
        </p:nvSpPr>
        <p:spPr bwMode="auto">
          <a:xfrm>
            <a:off x="6355080" y="3194149"/>
            <a:ext cx="25209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s-ES" sz="12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s-ES" sz="1200" dirty="0" smtClean="0">
                <a:latin typeface="Times New Roman" pitchFamily="18" charset="0"/>
                <a:cs typeface="Times New Roman" pitchFamily="18" charset="0"/>
              </a:rPr>
              <a:t>.-. </a:t>
            </a:r>
            <a:r>
              <a:rPr lang="es-ES" sz="1200" dirty="0">
                <a:latin typeface="Times New Roman" pitchFamily="18" charset="0"/>
                <a:cs typeface="Times New Roman" pitchFamily="18" charset="0"/>
              </a:rPr>
              <a:t>La Cervecería Nacional </a:t>
            </a:r>
            <a:r>
              <a:rPr lang="es-ES" sz="1200" dirty="0" smtClean="0">
                <a:latin typeface="Times New Roman" pitchFamily="18" charset="0"/>
                <a:cs typeface="Times New Roman" pitchFamily="18" charset="0"/>
              </a:rPr>
              <a:t>debe </a:t>
            </a:r>
            <a:r>
              <a:rPr lang="es-ES" sz="1200" dirty="0">
                <a:latin typeface="Times New Roman" pitchFamily="18" charset="0"/>
                <a:cs typeface="Times New Roman" pitchFamily="18" charset="0"/>
              </a:rPr>
              <a:t>aprovechar su dinamismo productivo en el mercado cervecero ecuatoriano</a:t>
            </a:r>
            <a:endParaRPr lang="es-EC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971" name="22 CuadroTexto"/>
          <p:cNvSpPr txBox="1">
            <a:spLocks noChangeArrowheads="1"/>
          </p:cNvSpPr>
          <p:nvPr/>
        </p:nvSpPr>
        <p:spPr bwMode="auto">
          <a:xfrm>
            <a:off x="6279991" y="4251960"/>
            <a:ext cx="267112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s-ES" sz="1200" dirty="0"/>
              <a:t>2</a:t>
            </a:r>
            <a:r>
              <a:rPr lang="es-ES" sz="1200" dirty="0" smtClean="0"/>
              <a:t>.-. Implementar  el proceso de pasteurización </a:t>
            </a:r>
            <a:r>
              <a:rPr lang="es-ES" sz="1200" dirty="0" smtClean="0"/>
              <a:t>flash por ser una mejor alternativa tecnológica, económica y ambiental</a:t>
            </a:r>
            <a:endParaRPr lang="es-EC" sz="1200" dirty="0"/>
          </a:p>
        </p:txBody>
      </p:sp>
      <p:sp>
        <p:nvSpPr>
          <p:cNvPr id="39972" name="23 CuadroTexto"/>
          <p:cNvSpPr txBox="1">
            <a:spLocks noChangeArrowheads="1"/>
          </p:cNvSpPr>
          <p:nvPr/>
        </p:nvSpPr>
        <p:spPr bwMode="auto">
          <a:xfrm>
            <a:off x="6355080" y="5394960"/>
            <a:ext cx="25209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s-ES" sz="1200" dirty="0"/>
              <a:t>3.- </a:t>
            </a:r>
            <a:r>
              <a:rPr lang="es-ES" sz="1200" dirty="0" smtClean="0"/>
              <a:t> Gestionar localmente las aprobaciones en la empresa, para </a:t>
            </a:r>
            <a:r>
              <a:rPr lang="es-ES" sz="1200" dirty="0" smtClean="0"/>
              <a:t>p</a:t>
            </a:r>
            <a:r>
              <a:rPr lang="es-ES" sz="1200" dirty="0" smtClean="0"/>
              <a:t>oner </a:t>
            </a:r>
            <a:r>
              <a:rPr lang="es-ES" sz="1200" dirty="0" smtClean="0"/>
              <a:t>en marcha el proyecto</a:t>
            </a:r>
            <a:endParaRPr lang="es-EC" sz="1200" dirty="0"/>
          </a:p>
        </p:txBody>
      </p:sp>
      <p:sp>
        <p:nvSpPr>
          <p:cNvPr id="25" name="24 Proceso"/>
          <p:cNvSpPr/>
          <p:nvPr/>
        </p:nvSpPr>
        <p:spPr>
          <a:xfrm>
            <a:off x="345753" y="2490753"/>
            <a:ext cx="2016224" cy="361180"/>
          </a:xfrm>
          <a:prstGeom prst="flowChartProcess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C"/>
          </a:p>
        </p:txBody>
      </p:sp>
      <p:sp>
        <p:nvSpPr>
          <p:cNvPr id="39976" name="25 CuadroTexto"/>
          <p:cNvSpPr txBox="1">
            <a:spLocks noChangeArrowheads="1"/>
          </p:cNvSpPr>
          <p:nvPr/>
        </p:nvSpPr>
        <p:spPr bwMode="auto">
          <a:xfrm>
            <a:off x="420688" y="2491889"/>
            <a:ext cx="21161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1400" b="1" dirty="0">
                <a:latin typeface="Times New Roman" pitchFamily="18" charset="0"/>
                <a:cs typeface="Times New Roman" pitchFamily="18" charset="0"/>
              </a:rPr>
              <a:t>Objetivos Específicos</a:t>
            </a:r>
            <a:endParaRPr lang="es-EC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26 CuadroTexto"/>
          <p:cNvSpPr txBox="1"/>
          <p:nvPr/>
        </p:nvSpPr>
        <p:spPr>
          <a:xfrm>
            <a:off x="3597565" y="2543016"/>
            <a:ext cx="1944216" cy="307777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es-EC" sz="1400" b="1" dirty="0">
                <a:latin typeface="Times New Roman" pitchFamily="18" charset="0"/>
                <a:cs typeface="Times New Roman" pitchFamily="18" charset="0"/>
              </a:rPr>
              <a:t>Conclusiones</a:t>
            </a:r>
          </a:p>
        </p:txBody>
      </p:sp>
      <p:sp>
        <p:nvSpPr>
          <p:cNvPr id="30" name="29 CuadroTexto"/>
          <p:cNvSpPr txBox="1"/>
          <p:nvPr/>
        </p:nvSpPr>
        <p:spPr>
          <a:xfrm>
            <a:off x="6754465" y="2543016"/>
            <a:ext cx="1944216" cy="307777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es-EC" sz="1400" b="1" dirty="0">
                <a:latin typeface="Times New Roman" pitchFamily="18" charset="0"/>
                <a:cs typeface="Times New Roman" pitchFamily="18" charset="0"/>
              </a:rPr>
              <a:t>Recomendaciones</a:t>
            </a:r>
          </a:p>
        </p:txBody>
      </p:sp>
      <p:sp>
        <p:nvSpPr>
          <p:cNvPr id="31" name="30 Título"/>
          <p:cNvSpPr>
            <a:spLocks noGrp="1"/>
          </p:cNvSpPr>
          <p:nvPr>
            <p:ph type="title"/>
          </p:nvPr>
        </p:nvSpPr>
        <p:spPr>
          <a:xfrm>
            <a:off x="822960" y="327660"/>
            <a:ext cx="7360920" cy="541020"/>
          </a:xfrm>
        </p:spPr>
        <p:txBody>
          <a:bodyPr/>
          <a:lstStyle/>
          <a:p>
            <a:pPr algn="just">
              <a:defRPr/>
            </a:pPr>
            <a:r>
              <a:rPr lang="es-ES" sz="2800" b="1" dirty="0" smtClean="0">
                <a:solidFill>
                  <a:srgbClr val="B38538"/>
                </a:solidFill>
                <a:effectLst/>
                <a:latin typeface="Times New Roman" pitchFamily="18" charset="0"/>
                <a:cs typeface="Times New Roman" pitchFamily="18" charset="0"/>
              </a:rPr>
              <a:t>Esquematización de la viabilidad del  Tema</a:t>
            </a:r>
            <a:endParaRPr lang="es-EC" sz="2800" b="1" dirty="0">
              <a:solidFill>
                <a:srgbClr val="B38538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31 Proceso"/>
          <p:cNvSpPr/>
          <p:nvPr/>
        </p:nvSpPr>
        <p:spPr>
          <a:xfrm>
            <a:off x="540752" y="886976"/>
            <a:ext cx="8136904" cy="576064"/>
          </a:xfrm>
          <a:prstGeom prst="flowChartProcess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C"/>
          </a:p>
        </p:txBody>
      </p:sp>
      <p:sp>
        <p:nvSpPr>
          <p:cNvPr id="33" name="32 Proceso"/>
          <p:cNvSpPr/>
          <p:nvPr/>
        </p:nvSpPr>
        <p:spPr>
          <a:xfrm>
            <a:off x="549896" y="1553131"/>
            <a:ext cx="8136904" cy="778589"/>
          </a:xfrm>
          <a:prstGeom prst="flowChartProcess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C"/>
          </a:p>
        </p:txBody>
      </p:sp>
      <p:sp>
        <p:nvSpPr>
          <p:cNvPr id="34" name="33 CuadroTexto"/>
          <p:cNvSpPr txBox="1"/>
          <p:nvPr/>
        </p:nvSpPr>
        <p:spPr>
          <a:xfrm>
            <a:off x="619672" y="914400"/>
            <a:ext cx="7900284" cy="73866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algn="just">
              <a:defRPr/>
            </a:pPr>
            <a:r>
              <a:rPr lang="es-EC" sz="1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Tema Trabajo de Titulación</a:t>
            </a:r>
            <a:r>
              <a:rPr lang="es-EC" sz="1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s-EC" sz="14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Propuesta de mejoramiento al proceso de pasteurización de la Planta Guayaquil-Pascuales de la Cervecería Nacional</a:t>
            </a:r>
            <a:r>
              <a:rPr lang="es-EC" sz="1400" b="1" i="1" dirty="0">
                <a:solidFill>
                  <a:srgbClr val="B38538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defRPr/>
            </a:pPr>
            <a:endParaRPr lang="es-EC" sz="1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993" name="34 CuadroTexto"/>
          <p:cNvSpPr txBox="1">
            <a:spLocks noChangeArrowheads="1"/>
          </p:cNvSpPr>
          <p:nvPr/>
        </p:nvSpPr>
        <p:spPr bwMode="auto">
          <a:xfrm>
            <a:off x="571344" y="1600200"/>
            <a:ext cx="8075612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s-ES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Objetivo </a:t>
            </a:r>
            <a:r>
              <a:rPr lang="es-ES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General: </a:t>
            </a:r>
            <a:r>
              <a:rPr lang="es-EC" sz="14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Desarrollar </a:t>
            </a:r>
            <a:r>
              <a:rPr lang="es-EC" sz="14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una propuesta de mejoramiento del proceso de pasteurización actual de la planta Guayaquil-Pascuales de la Cervecería Nacional, que permita disminuir los costos de operación optimizando la utilización de recursos e insumos.</a:t>
            </a:r>
            <a:endParaRPr lang="en-US" sz="14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09" t="13088" r="20909" b="34285"/>
          <a:stretch/>
        </p:blipFill>
        <p:spPr bwMode="auto">
          <a:xfrm>
            <a:off x="182880" y="137160"/>
            <a:ext cx="565035" cy="453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5998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data:image/jpeg;base64,/9j/4AAQSkZJRgABAQAAAQABAAD/2wCEAAkGBhQSEBUUExQWFRQWGBYYFhYWFRgYGhoXFhYYGBUUFBYYHCYeGBkjHBcUHy8gIycpLCwsFR4xNTAqNSYrLCkBCQoKDgwOGg8PGikkHyQwKS8qLC4sLCksLSwsLCwsLCwsLCwsLSwsLCwsLCwsLCwsKSwsLCwsLC0sLCwsLCwsLP/AABEIAJYBUAMBIgACEQEDEQH/xAAcAAACAgMBAQAAAAAAAAAAAAAABgUHAQIEAwj/xABHEAABAwEFBAYHBAcHBAMAAAABAAIRAwQFEiExBhNBUQciYXGBkRQyk6GxwdEjQlLSFzNDU3Li8BZjgoOSsuEVJGLTc6Lx/8QAGgEAAgMBAQAAAAAAAAAAAAAAAAQCAwUBBv/EAC4RAAICAQMBBQgDAQEAAAAAAAABAhEDBBIhMRMiQVFhBSOBkaGxwfAycdHhFP/aAAwDAQACEQMRAD8ApDeHmfNG8PM+a1QgDbeHmfNG8PM+a1QgDbeHmfNbUySQJIkgTJ4rzW9L1h3hADjR2YsLqc+nVQ+JjcNInvFXRKNoGF7mhxIBIBzzg6qYpUxh04cz9VC1z1nd5VWNt3bsvyw2pGu8PM+aN4eZ81qhWlBtvDzPmjeHmfNaoQBtvDzPmjeHmfNaoQBtvDzPmjeHmfNaoQBtvDzPmjeHmfNaoQBtvDzPmjeHmfNaoQBtvDzPmjeHmfNaoQBtvDzPmjeHmfNaoQBtvDzPmjeHmfNaoQBtvDzPmjeHmfNT+xDJtP3dDm6m2oB/gfkUybfWSKGKaeoyZZ6dLXtaJlVSypTUDm5J0V5vDzPmjeHmfNaoVp0mbluunWBNS0GlB0DC+e31hC874u9lKN3XNUHm3D7sRXndjJB7+1a3iwDQcdZPaqre6rL9nu91HFvDzPmjeHmfNaoVpQbbw8z5o3h5nzWqEAbbw8z5r0s7HPcGh0TxJyXivWy0cb2t/EQPNB1epJ2u4KtMS4mImQQR7nKKLzzPmnzajZutRZuzamPAYC6mC4GBBzaZz8eCQXariUl/InN42/d38TO8PM+aN4eZ81qhdKwQhCABCntl6NmJd6RTdUHANqFkeIBz7167VUbIA30ak+mZzDqu8BHkIVfaLdtJ7Ht3C4uu6rC+tWbTptLnumGjUwCVyKb2PtAp2oPLi2Guhw4EiPmVKbqLZyKtpDFS2MtTiWtpS5o6zA5pc3+JoMjxSZeljdSrPpvaWuaYIOoParNslvpU3moK8OMydPWMu7cykLbC1irbKj2nEHYc+ZDQCfclcGRuTVDWoulZCoQhOCYIQhAAhe9ha01GB+bcQxAGMuIngm60PumpTLaVntDK0dUmuC2QNTibmEAJSEL1s3rjvQBqaLonCY7itFO/2ntFUbt9WoWHKMZ04TzUEgAQhCABCEIAELITZ6RaGNwBtPCMtLPPmQT71FujvHiKSF03i0iq4HXKdOIB4ZeS5lI4N/R1XdTqve0wcm8MwQ4wZBykNUxtReL61kc1xkCTo3USdQ0HhzUVsNQljz2n3Bv1KkLfQmyv8fe1w+aTnJ9p8hmMVsK9QhCcFiXutvV71pezMk7Xfs/ZhY7OXtqmq5mJzmVAJxEkDC5rhkIGUdq4b7umz+iVSxrxUbDg578WWIS2GtA0nhOQz5rX7weafYdGIaEITIiCExXJs+ytSLpGIaguA4TGbh8FC2+gGPLRGRIyMjI8CoqabpdS2WGUYqb6M51KbMUMdsot/wDMfFRaaejOzCpeVEHmT5An5KSKh024uYiq97TIdJznImZ95PBVLWbDj3q9NqbNLi3jAkTnnrPLj2Kkr0p4azxyKsnK/GyEY7TlQhCrJghCEASdzjVZvngm/ZGj/wBiMFFrqheSXkYjhkiADlwHvXn0gWSnuGPbR3b+qHkEwTGcA9qT7WLy1foOX7mqEBd11ese75rhUndlicYgxPw4JqfQXxXvVEhiUNePr+CYRdTuY96hr3sLmGTB7uSpxVY3qbcSNQhCYEAQhCANqevn8F7WV4APOWkeBz+K6Lioh1YYhiABJHPh803bql9oHWeiW/cwgtcCI4gyctZnMcFCU0uCSjYgr2sjCXQASYMAZnRaV2w5w5E/FSuy9F7qxNMOLmsJGEEnUAmB3qTdKziVujjF31WEF1N4zGrSuWoIce8/FN9JlcPdgFTE49YYSeeozk56pbvqjhtFQEQQ4yCIInOCOCjGduiUo0cSEIUyAIQhAHRd1HFWpt5vaPNwTXaaEuJ5k/FL2zjZtVPsJP8ApaT8kxvqj+iEtmfKLYdBcv8ApxW72sP/ANQPko1S+0nrsPOmPc5wUQrofxRCXVli9H1ncKGMaHeCdcxEty4xhMciFI1qRfZXAZ5zAHAGXZ8gJPgUubJ26tQkNALI64d6rpnI9okwRBGcFd96348Ud1TYGtcetBkuzmHuPAZQ0ACczJzS043IFqYx7tcleoW9anhcQeBWaFEucAE4RLQui87PVs9NrqgpvbTYxzahLQcI9ZjxkQcsiQRmMxrw7SWmgyz1Gsqbx7mkAMMtHNznRBPICfAKDst0VC2QQeyD8Vpb7uqBuZEHXI+WaR433ZqrG+z6Cwhb1qRaSCtE8ZRZezt10W3YyrUbL31CBDWnJoGpPekbaCzBldwaZEyPHP5q4riu4C6aLXAEOBd5nJVVtnZ8FoiIymFNwSSaXIdrOXdb4XQgFP7FmLUx0xEkFQICdNidni92OYy5eX1S2aSUGN6SDllTroOl5281AQ97yI0xuAPeAc1U1+MArOjSTH9eKta07PF09f3JA2luA03O48UppZ97vNs1PaGKPZLs4pV1pULCEIWiYAIQhADPctqfTpDC4t7jC5r9tj3t6zie8rSx1hggcMiue8HZJVR79mlOS7FJeRH0my4DtTDZcojJQFm9cJsu6ytdEkhSzukR0MdzZneOA1UdbHY9e5MlS7Gx6xUJarOGuA70vjkm+DQ1WLbEVYQtn6nvK1WgefBCEIAeuiO7m1bXUxtDminoe1wz9ytgbM2YEkUhPaXH3Ewq16FrQxletjMYmsa3XMySR8FbV4Wim2m52MDI6z9O7zWBr5y7ak6NDTrudD5v2loBlsrtGgqvjuxFNnQ5Rm2vP4afxcEo7QVMVqrO5vcZ7Ccinrods1ZlSpVbQdUY8BmLE1sQZJGIjFygLVzSrA7fgKQVzLhLzzPmvnXpApxeVo/jB82tPzX0TaXua2RTc4/hBaD5uIC+fekOxVm219WrSNPe5tBId6oAjE3I6DzWb7Nkt7VjGoT22K6EIW4JAhCEASezzw2uHExhBM6Z6DPxTbVpUnHGRnymGk8y0fLLsUHcV04qYOIguM5chpPvMJup7PnCDPDiDPx7kpmnFPqL5JU+GI+09TE9pkaEZdhyHZquO5rMH1ROgz8eHv8Agpy/rnycfvATprGvuUdsw2ah7grlLuWjsXWPjwHO7LraxmXE56Tl2lFvu8FsHPOcyCfipi7rvlusLa8bpIbMpLtY7qbPPZM2bdu+pWW0VhDC0t45H5fPyXhdDQJPgpDalkQO1cF1aD+L6JzrA9RopbtrY0Wa0OLQB2LFsJIzUpYbsaW6kLFusLQPW9yzt8bo9fHF3LEK929YHwXCwZhSl+tAOXNcl3WTG6OeX1+nitODqFnmMsG8rivMtS49o6gsNGm7CQ1oDcTZgeYlIO2tQutGImSWjPIc8gBkArAp7OYabGl4BAGR7u9KG2lxFnWmY1I5Hj5pTHmvJTZrajSRWncox5FOxsl4CtXZp2CnlloqrsRio3vVo7J2V1ZsNyA1J0Clq4ykkolXsvJCG5zdI7qlUg5E+aX9o3S3PuU/aKTA8tbWpudMQQ4CeQfmJ8Ep7UVzpoQYI5Hw/rNK49PkxzW5Gvn12nz4JLG7aQk1h1nd5+K0W1U9Y95+K1WuePBdNgo4nhcyl9l6IdXAdkInyKhN1FssxpOaTJ+77NDfUB715XxRDohuEgZxp4TmnCzXdTAyp1T24cu/MhR18XcxrScL29rhln26LLjm73RnoJdi4UmVwxkVY7VZVyXF9nk1ziBmQcLQfw4o78yRpoq5rGKxPKT5AlPNWna24WWa1ktNTd4CSDvXOwlvVEEmBwnMDMp/JjeSjFhOOO78xhFwH927twvxe6DKV9o7uwDG3gYIIgjvjLgcxGhBC97HTvQS5teS1lKqQcchlXR8FmYbliiS3wMc9/VbW5r3WmpTd1906A4OLgzECCWgEZATx8FT2Dg7TLlmjLj9/Io3Pd++rhpDi2ZdhgGJ4E5SrHpbC3WRn6YD2uZ8mEJR2FJ3zojOBJ4KxPTWtOHeMkdj+/ko6jUZMc6ikV4sMJRtkHa+ju78M06lsDuEtpuHZJIYq3vCwmlWfTdMtcRnx5HxEHxV3el42HC+m6OHWB8JCq3bh82wHKSxkx3kD3QuabU5Mk6mkczYYwjcS7Nh9n6djs7GtHWwgvPNxEuPn7oTHUrCMwuC68LaTS5wGQ79OQXQ620XaVB715ueLV5JOaXX98RrdCPBTnTJc9Nj6VZjQ0ulr448Qe/XzVj7B2cU7DQDcoY0+JEkpC6aR1aUEEYjp3e5P+zd5so2Cz4jmabIGX4RzOq0smLNl0kIc2m/Tp/ZVuisjYwuruPEqsOmWnNlZlo+QfcnQbWUvDnOXnCSela+KVWzljT1gA7hHrQQCDqOXal9JpM+PPGc+efNP8ksk4uDSKnuuwirVDSS1v3nBuIgcw2RPmrFodHd1EDFeFXMZzSDCDyh31UD0e3Y6q/qRiLozyGkyScgBKtSvjwtYX2UFoyioSTHHKmvQzyzUqihSOOO1NleX9sDd9KiX0bwc9/BhozPZiaYCr17YJHJX7fVjq2qlu2ejEtH3KubstGtLR8VRl6MIqGRB4jt0VmLJKX8kQnFLoPGx9kxsYJ4BPooADDjHdOfklHo+sO93bSS1uAucR+FoEgHhrr3p0rMswyFKjBgQQc+Unn3CD5LL1EXKfUohglkbYn7UXcGtcZ4H4JL2KYDWdPIfFWBtbZBTpnCSab2PcyTJbhyc2eI6zY8eEKvdjz139w+acwX2TF5RlCM4vwLOs9hc9gcHupsPqhgGJwGrp4Dy7dch1nqAEte+oB+zqRJ54X8/Ehdta7nbihyNKnnnAxNBmAM8j8e5a3RdzjWAxY24vWggZ/dE8Z5dpSrXJoR0eHs9tfErXbxg6hbo7PwIkKGuGwvrVKdOn6znHPkAAST2AKd2/bDaPcPgvDYMw9xEYiMLZJHrFs5wQ3SJOWa0Iusdimhi1BRXr9x7rWNlmpABz6ryQC5ziG9+FpGS5n3S21UsnvpVM4hziwmSBLSchlw817VLHPWdVk5kdQiGls4oxgYSNNSYzE5Lxo2R4dIfB6pcC1xBLmk5HMwGtOcZRpkkE+bPStR7OlPn4laX1Z303uZU9driDxzHLs4+K7dlGjeN8fiFI9JNL7ZjzAc9jcQBmHNxNIJ5wAvfozuIWh7yX4RTgxhmQTmNRC0eZ4+DKxzWLMpS8BzqWZ7wHBjiOYH1UJfgBovBnIGQQQRloQcwpja+oTWh2VMYcA+7AHWjhM/JQd6tc6zkk9ZtNwMiSWzLJz1HbPrKE/Z6xxjkjK2x/H7clk3YpwSXP7+/wBldWX9a3liHxV8ULhbZ7NUp0S4l7cQxGTmAYBAGokKg6R6wPaPir0ui3VnUGHEDLWQXsbn1KcnG2IGKoGiZ/Vvk5Qr3Pa065MvHheVOKdIUazSXFsZ5ANiDOevvXFtPZQ845OQExoSNCZ4nM+SbL1bUkyWggvmGu0+0AkznnTdlwymZyUNra7gAJAEgENaBIMk8zwHFWZdS8zVxr/oQ0UtPFvd5fahHcc1hCFEqBTmxz4tTTBcQDAAkk8IHv8ABQam9kaLnWiGEB+B+GdJwkfOfBQnW12She5UP9bb2ysIa2y13uGu8BmZMmARGcrwt219CtSLadmtAfpAaXNIOrXDM6TxW9vs1tplxq2So4uY5uJrg8S4VRvGuDZkiu8EGQZEiQCPGpYLeaON9naxrAzr1SA6GMfTYHt1qENqQDkYa0GQM6XhxV0+w1vyX0+/+lf0gDaRObSc55EZz4KxqGw1ofSx0a4cC5xdTrAOh4J6xc9pEwZkkaqttK/iVZNz3yTTw4ndZuFwzhwiMwM/iO5cyzcGmugY474vjxNGbJ3nVqF5ewOOGagqU5MMfTBcWiXAse8dsmZUftZc1agyoK1YPMhzgxrWtNR3Wkw0EuEJksdubRlzHFpIgkYtMjHqjiOfBKW2l6F7cMmMz4nie3/nMklVLO5tJX6k1iUU3S/fiQ2x9qLKhIY5+hhpAdAInDOp0yGacam3zJhthcIiQW4jmJElwJkiD3ZpK2ToVXVhuW4nFzBhkiYcHwCJ1wxpxTRVNWkHCpZ3hzmwBBcWk0RSdhIZ1muDGEh2UtERnLTjC7fUXjKaVJEn/bem+m4NslVr9JY09nVc1ojj35hI21VfeWim6CMTGZHIjruBB8k2M9JfTn0cuDQz7QnD1aZZgFTEwyRhw4gJgNHBKO0tAttDGujFhaSBoC57nQO6VGMIKdrqdnKbh3kPdh2tpUmPdXpVagcXYI9SNHF0DUwdSMuxb0+kKzSMVjeAMmwCDxyHkfJcV17M2t9F26DXsBDT1yxzSC8hwmZJx6x90LNC4rdUccNnbT6uBwe5oY6XvfLWt0hzsQjIFojWD2GODXATySi+f36ivtfem9JDWvazGSwVAQcOYjPkZTgzaQU6VN7qDqrW0m02wZDcAILiAZEkOOYjI6wk3bO76lKoW1Q0ODiC1uYEkuIxcdU0UbktBotFNm9YaLQYcQWisHOxEQRPXImAOrrxRthSRy5W2H9u+PopwazumcpnFGkZyoTa69RXJcKL6QwQZBgnUa9nBSGGuXtDKJFRm8cXENh2Km1ji8YQDiDQHAQHY8xJUdtXY6rBFWm2nLcQAdikN6ogxp4nvyCltXUi5yfB5bJW4U6UEOIdVBqBgJO6YGl2gJ1LfJONbpIsTMqdB2UDME/7gO1JGytnq9R9Jpe7eBoa0w6cTHnDlqWtI4aqdrWk0y51WlVZjbDcTSC1ws/o5kh4xtJAMZEFvVM4gYqMW2ye+SiuOCTtW3Fiq0nBtNzHwSwtDhDo1yafcq5vutjqYuLmgnvzDveCnOka27n0arkxk1AMOJrBRqNNSTAcGscMWZgtkZZpF6gipnrExMxiJdE+KmopPgrlJyXJbnRNQFQtbys7ve6mPmm+07NH8ALpkPxEQOQaMo1ygzJz4pJ6NKLiG4D+ypl2cTTbaLOarQZGrA8ROcxxTyKlTG0dcNFeuSTVB+zfRc2kCQ/NrXgdxIPNKPCpc3RzBOSTXXkXOkKwbqhTadRRtHxp5/FVTsg6DU7h81Y21tGo2gd4ScTbSWzUDzhIoiMiQ3TSe2Aq72PZLn9w+anGKjGSXoLZ3xNsuq7L5c6lZ2llMM3tGzZ4g8NFnpudVmYjM8IGWsrnO1T6baVQU6fXe5pJx5NZUrNnFOQiiDMGJOsLsZs7VrMpuxWfBuqOHHQa9wik0dZxGfHOdIC9WbN1t4xxNlc0VMZ+wbMk9Yt6vrGTnlnwzKs4u6+w8oLb/NfX/CnekEQKQ7PkuPYqS4get60HRwaWy0mZAzGnAHTVdfSH+xH/AIj4KE2etbqVRlRsdVxJBMAtgBzfESoxV4uBTRdE/X8ln1dOuG5iBLj6oZhDRDfuzM89eS1osec2kOImcLszMxiBZkQHOA010XZYDStDcVJwcDq04cTTyc06H4re12mlZmzVcG8mDDiceQAGXfoFkb8l7dvJvt4lHhFedItLDUYM8miZIMEyQJnM4SCchqvPo9teCses5gIMlpdGrYxBuuWKJyxROUrw2vtLqhxvIxueXENMgAtEAHsAA8F69HV++i2trnZseHU6g/8AF0Z+BAPmtqC7lMy4v3tpX6FjW6s12tfg6RLRERmDhGLXKMzGUSk7ayuG03NbUJJ5EZiRMlozynVWFUuSzOYCwUyyMjjqacPvJE2zfSpUHspAdctxOBcRloAXEz2wuLG4u20OZM2KcXGEXf8ASVfIrluquy5rkbVslCrQe1jXMArBznxvAIEQDGrxnzy1VJt1Vg9H9/VqIc1plmRLTz5hTyba73QU0zyKV43yM1vuuqM/SGZEn9a/1jILtNT1s+9Je1V3imxpqHFUJOGCYDRpkQD/APqdbdtcXZCkAeZjxyCr7a2s59RjnGSVXF406iN5v/TODeRUv3yFdCIQmDLBMGw9fBa2u7D8kvruue2ClVDjooZFcWieNpSTZdNe+X1KbWmo8BpyiQdIguaDiHj4BcN+3zUNAUw4kNyBIMDtJIBcc8hHikJ22Tx6uEDvcfmuevtY94h2E9sn6rOWDL0b4/s0O0wXd/Qi6zR6QQNP+E03TUwxkUm1K/2mIc1I0L9cBlCby43JJIr0+ojjk2/Me6lrGHQ+SVNoMwSuX+1D+zyXHbb2LwqsWnlCVjOfW48kGkTewAdvQWkBwcCCTEEZgzw096tlt8VQAHUns54GEtdzPEA93uVK7M30yg47wGDxbBI8CRl4p1su2lADK01G9kEf7SVHNHLubh0EscobUpDbed4VX03fZljDGJzpBfGgAPGeACqTbM/96P4afwTbbts7NBO/dUMaYSfeSq/vW9jWr72I9WB2N08UYI5XPdPyDLKGzbHzPoW4rkJozSeAXiS05a55HOCJOcHu4ntp3LXg4iwdpdIgafdGnhqUk3Bt/QNFjd6wOAAhzi0z3nJSlXbSk31qtMd9RvugpCOq1GJbNj+bX4LpYcc3utfKxD6W7v3T2S7EXOcS7n2/FWLclie6w2d9PP7FgcPAR4ZDXLhI41R0j7SstVVgpuDmtBkide8qwtj9vLOLHRbvWMqNYGlrnlsFuXLT6pl5cuPDCbjb8UvAq2xlNpM7vQnnUPPeW8ddH/P/AJT+kW66jaeN4OEU4E55l2Qz/wAR8tZk2C7a6nE+kUfaD4ykDpK2vo1qG7ZUY9xP3HYgOZJhRhrcmbIoqL6+Ph8geCMIt2iP6M6RdgDSA/fFzJMDG1ogSdCRI74VpWys4vO9puY4iOtTcSOZBAg5ZATEAcoVJ7E7QU6FQb1xa1pLmnCTmREGNPLgrLodKVMCG2ox/C6PKE63OE3SfPxId2UVfgS15UqjqFYMDgxzHCo94wsa2MzJEk5ZATPjKoG+KgdWcRpw7hkPcrevrpGoVKbmvtOKWuEYXk5iOXafdoqatdUOeSJjhOqsxOUm3KyudJJIt7oyfQDYrlgpuoQ7GcIPWpmCcvwz4J2fbbtEAUsTfxinUc3Ti6DPfmqHsO0AbTaPvNHGMoyyUg3bqsBGJkfwj4qmcMngl8SqGXJjTUW18X+B56QbVZjRaLMWYBTrSGGYc40/WkyCY48lXWxPru4+r81m37Riox2I9YjhGai7jvbcPJiRyVkYy2u0U5FLIpN9WXzdAljQ91RwAADSYEAQB1YnKNSV3Wo4BNMvYezMf6XSPKFUFLpJe31QG90/Neruk15GYnxPyWa9Jn3XZBPJXjZH9Ip+0Y0Aw0QJ7Mkv3a74/Re+0N9C0PDg3DzH/KjrNaMJWrCLUEmX6b3aVj/dd6huZBkccMnzC6bZe4I0M/wx70kUr8I5L2ftCezyS708rs21roKNGu0NcuiZ149y57koYqjQNZk/14LwvC3byOxa2C3Gk7EEzteyhCOSPbbn0LNdZwAOPgoDa6lNPjko9u2ruS5Lz2mNVhbESkseHJGSbN3PrtPPA4J8kLSGadtk+qHJHBUhYb8fSJjinMsHJcGJpM0MUrkPlZhJKWdrGwG+K4n7VVSo+2Xi6qesVTjwyjK2aGp12LJjcYpnM/UrCySsJwwzK97HSDnQU8/oPvL8NH2w+i9rJ0K3i10ltH2w+i42SE43VOh9y0fdcan3KxP0S2/8FL2zUO6ILeRpRHfV+MNKrtku6VY5nWhdLLDPJPlToOvDFINnPdVPzYvej0P26cM0JEEgVswDoSMOQMHyUnIEl4lf/wDTDzC8a9lwhWaeh+38qPtf5VzV+ha8HfuB31T+VcTZ1qJX93WZricWfYpZlhZ+7+P1TTZOhe8GH9ge6r9Wrub0RW467rxqn5NQ2yKoSKthYRmwDzUHabNhfhnLL3q1D0Q27gaPtT+RcFr6Ebwc+QaHD9q7h/gXY34g6F6y2NjWiGie5e5pDkPIJtb0T28D9h7U/kWR0UW/nQ9ofyKG31O7is78swaQWgCdYUvd9lYKbeqJgEmAcyme8ehm8KkfqBH96fyLqp9EdvDQJoZAD9aeH+BSrijlixA5N8gou+7M3ATABHEABPn6I7dzo+1P5Fz2vocvB4jFZ4j9678i4o0wsry6LK1xlwnhmpoXez8DUz2HoYt7BrZ9f3rvyLs/RFbedD2rvyKRwSq9hZhMsbof6ySxVbBMK23dEdujI0Pauj/Yomr0F28kkOs8f/K78i6gEejYwWjgSvcXSez+vBWFY+hy3NEE0NI/WO/Ivf8ARBa/7j2jo8sC5yQorKtYgGnmuWw2YPOatK1dDdtcIBs4yI/WOGv+WuOx9CNvYc3Wfwqv/wDWgKYlNuQc1t/0Qc1YjOiO286HtX/+tD+iW3cDQP8Amu+bFzk5TKqvCyBhABXPTZKsu3dC14PIjcDvrH8q5mdCF4j9wf8AO/lUr4JxXmIzbDK3NgVgs6G7eOFH2w+i2d0O28/do+2H0UdzLKiVnaKOFYs9DEYViVehG8HcaA76x+TSih0JXg0z9gf84/NilfBGlYki5+1eVpu3C2ZVljoit/8Ace1/lXjauhq3uEA0Pan8igmyx7aKthe9GxOcn0dBd4c7P7U/kXZZ+hq8G/uPCr9WqbZXFLxK6N1uXhWs5bqrR/RDeHKj7YfRc1r6F7wfpuPbfyqO4k1GuCskKwz0GXj/AHHtv5Vj9Bl4/wBx7YfRT3IgfQiWL+ve1C3UbPZ3UQH031Hmoxzi1rJlz4cIaTAEZzKZ0mUNlmW21Wm0WgvLBUNGnTDy1pp0YDseGC4GoHZTwOvCCAltndphXpvNQ02mm97C9r/s6gpgF1SkXQcIBE8ualrFb6dZgfSe17HThc0yDGRjuSa/Z1lqvItLA2yWJjGNpgQx9R43hbH4YLZ5wOahX3WH22tSpsqb1tpYKR632NFr99XtGKA0F7iQAOcaa9o4WfabQ2mxz3mGMBc48gBJPkEs7HVmkWi1VXNbVrFtV7S4TSs+Emztd+EYA5yU7RvLytNBtRtX7Wq4vDg5lOjRpyXUKYMB7y2Mb88y0Dita1qrVxWo0qbgbVazTr1CMIbTBLaVnb3U6bnGNBlxRQFqekNwh2JuF0YTIgyJEHjKiNqL0qUhRp0TFavWZTZ1cUNBxVXQdQGg/wCpQI9EbabR6cG4qbgyzU6jC5os4a0UzZ2QQ5xMzAmQo+8WsfbhaLXZqu6fSeaNKKrnvqB7WtBYDDKhaMWHIAETmCigLJJzXGb5ob/cb1m+Ind4hi0nTuzjkq0uwh9oa97NzVp2pmP1gyy2ej1W0Q85TUe7DA110Tbs9XpvvC1miW1aTt1UNQAODa8Fj2Mfx6oBy0zHFFANSEIXDoIhCygDELMIQgAhEIQgAhEIQgDEIhZQgDEIhZQgAhEIQgDEIhZQgDELMIQuAEIhCF0DEIhZQgDELMIQgAhYhZQgDEIhZQgDELMIQgDCEIQAIQhAGrqQLg4gFwBAPEAxIB4A4W+QWyEIAEShCANatIOaWuAc05EOAII5EHIrLGAAAAADQAQB3ALCEAbIQhAAsoQgAQhCABCEIAEIQgAQhCABCEIAEIQgAQhCABCEIAEIQgAQhCABCEIAEIQgAQhCABCEIA//2Q=="/>
          <p:cNvSpPr>
            <a:spLocks noChangeAspect="1" noChangeArrowheads="1"/>
          </p:cNvSpPr>
          <p:nvPr/>
        </p:nvSpPr>
        <p:spPr bwMode="auto">
          <a:xfrm>
            <a:off x="1600200" y="1828800"/>
            <a:ext cx="32004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85800"/>
            <a:ext cx="73152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4709160" y="5257800"/>
            <a:ext cx="33073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i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Gracias !!</a:t>
            </a:r>
            <a:endParaRPr lang="es-ES" sz="5400" b="1" i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1636020" y="5248870"/>
            <a:ext cx="32560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i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Salud y…</a:t>
            </a:r>
            <a:endParaRPr lang="es-ES" sz="5400" b="1" i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11741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27" t="2996" r="2936" b="2531"/>
          <a:stretch/>
        </p:blipFill>
        <p:spPr bwMode="auto">
          <a:xfrm>
            <a:off x="916940" y="1143000"/>
            <a:ext cx="7312660" cy="4617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822960" y="-91440"/>
            <a:ext cx="4663440" cy="914400"/>
          </a:xfrm>
        </p:spPr>
        <p:txBody>
          <a:bodyPr/>
          <a:lstStyle/>
          <a:p>
            <a:pPr algn="l"/>
            <a:r>
              <a:rPr lang="es-EC" sz="4400" b="1" dirty="0" smtClean="0">
                <a:solidFill>
                  <a:srgbClr val="B38538"/>
                </a:solidFill>
                <a:effectLst/>
                <a:latin typeface="Times New Roman" pitchFamily="18" charset="0"/>
                <a:cs typeface="Times New Roman" pitchFamily="18" charset="0"/>
              </a:rPr>
              <a:t>Objetivo General</a:t>
            </a:r>
            <a:endParaRPr lang="es-EC" sz="4400" b="1" dirty="0">
              <a:solidFill>
                <a:srgbClr val="B38538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09" t="13088" r="20909" b="34285"/>
          <a:stretch/>
        </p:blipFill>
        <p:spPr bwMode="auto">
          <a:xfrm>
            <a:off x="182880" y="140906"/>
            <a:ext cx="565035" cy="453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914400" y="2468880"/>
            <a:ext cx="7315200" cy="1920240"/>
          </a:xfrm>
        </p:spPr>
        <p:txBody>
          <a:bodyPr/>
          <a:lstStyle/>
          <a:p>
            <a:pPr algn="just"/>
            <a:r>
              <a:rPr lang="es-EC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Desarrollar una propuesta de mejoramiento del proceso de pasteurización actual de la planta Guayaquil-Pascuales de la Cervecería Nacional, que permita disminuir los costos de operación optimizando la utilización de recursos e insumos</a:t>
            </a:r>
            <a:r>
              <a:rPr lang="es-EC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662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822960" y="-91440"/>
            <a:ext cx="6492240" cy="914400"/>
          </a:xfrm>
        </p:spPr>
        <p:txBody>
          <a:bodyPr/>
          <a:lstStyle/>
          <a:p>
            <a:pPr algn="l"/>
            <a:r>
              <a:rPr lang="es-EC" sz="4400" b="1" dirty="0" smtClean="0">
                <a:solidFill>
                  <a:srgbClr val="B38538"/>
                </a:solidFill>
                <a:effectLst/>
                <a:latin typeface="Times New Roman" pitchFamily="18" charset="0"/>
                <a:cs typeface="Times New Roman" pitchFamily="18" charset="0"/>
              </a:rPr>
              <a:t>Objetivo Específicos</a:t>
            </a:r>
            <a:endParaRPr lang="es-EC" sz="4400" b="1" dirty="0">
              <a:solidFill>
                <a:srgbClr val="B38538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09" t="13088" r="20909" b="34285"/>
          <a:stretch/>
        </p:blipFill>
        <p:spPr bwMode="auto">
          <a:xfrm>
            <a:off x="182880" y="140906"/>
            <a:ext cx="565035" cy="453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956300" y="142112"/>
            <a:ext cx="7452360" cy="4525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en-US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en-US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s-EC" i="1" dirty="0"/>
          </a:p>
        </p:txBody>
      </p:sp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2748870643"/>
              </p:ext>
            </p:extLst>
          </p:nvPr>
        </p:nvGraphicFramePr>
        <p:xfrm>
          <a:off x="914400" y="1005840"/>
          <a:ext cx="7315200" cy="4846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39465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8847" y="1600200"/>
            <a:ext cx="2842953" cy="3657600"/>
          </a:xfrm>
        </p:spPr>
        <p:txBody>
          <a:bodyPr/>
          <a:lstStyle/>
          <a:p>
            <a:pPr algn="l"/>
            <a:r>
              <a:rPr lang="es-ES" sz="3800" b="1" i="1" u="sng" dirty="0" smtClean="0">
                <a:solidFill>
                  <a:srgbClr val="B38538"/>
                </a:solidFill>
                <a:effectLst/>
                <a:latin typeface="Times New Roman" pitchFamily="18" charset="0"/>
                <a:cs typeface="Times New Roman" pitchFamily="18" charset="0"/>
              </a:rPr>
              <a:t>Cervecería Nacional: </a:t>
            </a:r>
            <a:r>
              <a:rPr lang="es-EC" sz="3800" b="1" i="1" dirty="0">
                <a:solidFill>
                  <a:srgbClr val="B38538"/>
                </a:solidFill>
                <a:effectLst/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s-EC" sz="3800" b="1" i="1" dirty="0" smtClean="0">
                <a:solidFill>
                  <a:srgbClr val="B38538"/>
                </a:solidFill>
                <a:effectLst/>
                <a:latin typeface="Times New Roman" pitchFamily="18" charset="0"/>
                <a:cs typeface="Times New Roman" pitchFamily="18" charset="0"/>
              </a:rPr>
              <a:t>radición cervecera </a:t>
            </a:r>
            <a:r>
              <a:rPr lang="es-EC" sz="3800" b="1" i="1" dirty="0">
                <a:solidFill>
                  <a:srgbClr val="B38538"/>
                </a:solidFill>
                <a:effectLst/>
                <a:latin typeface="Times New Roman" pitchFamily="18" charset="0"/>
                <a:cs typeface="Times New Roman" pitchFamily="18" charset="0"/>
              </a:rPr>
              <a:t>ecuatoriana 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240" y="0"/>
            <a:ext cx="608076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09" t="13088" r="20909" b="34285"/>
          <a:stretch/>
        </p:blipFill>
        <p:spPr bwMode="auto">
          <a:xfrm>
            <a:off x="182880" y="140906"/>
            <a:ext cx="565035" cy="453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5525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22960" y="284798"/>
            <a:ext cx="5634066" cy="492442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</a:pPr>
            <a:r>
              <a:rPr lang="es-EC" sz="3200" b="1" dirty="0" smtClean="0">
                <a:solidFill>
                  <a:srgbClr val="B38538"/>
                </a:solidFill>
                <a:effectLst/>
                <a:latin typeface="Times New Roman" pitchFamily="18" charset="0"/>
                <a:cs typeface="Times New Roman" pitchFamily="18" charset="0"/>
              </a:rPr>
              <a:t>125 de años de trayectoria</a:t>
            </a:r>
            <a:endParaRPr lang="es-EC" sz="3200" b="1" dirty="0">
              <a:solidFill>
                <a:srgbClr val="B38538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AutoShape 2" descr="data:image/jpeg;base64,/9j/4AAQSkZJRgABAQAAAQABAAD/2wCEAAkGBhQGEBIQBxEUERAVEhAUERgWEA4QGBUUFhAXFxQWEhIjGyceGRkvGRQUHy8sJScpLjgsFR4xNTwqNScrLCkBCQoKDgwOGg8PGiwlHxwsKSksLCktNSwsKSkqNSwpKSwsLCouKSwqKSwsMCsqLDUpKSwsLCwsLjUsLDUsNSkpNP/AABEIAMcArwMBIgACEQEDEQH/xAAcAAEAAgMBAQEAAAAAAAAAAAAABQcEBggDAgH/xABKEAACAQIBBgYOBgcJAQAAAAAAAQIDBBEFBhIhMUEHUXF0gdITIiMyNDVCVGGTobPBwxUWF1ORkhRScoKistFDYmNzg7Hh8PEz/8QAGgEBAAMBAQEAAAAAAAAAAAAAAAIDBQQBBv/EACQRAQACAQMEAwADAAAAAAAAAAABAhEDBBIhMUFREzIzFCJh/9oADAMBAAIRAxEAPwC8QAAAAAAAAAAAAAAAAAAAAAAAAAAAAAAAAAAAPirVVCLlVajFJuTbSSS2tvcgPsEf9YLbzmj6+j1h9YLbzmh6+j1hlLjb0kAR/wBYLbzmh6+j1h9YLbzmh6+j1hk429JAGLbZUo3stG1rU6ksMcI1Kc3hx4J7NZkVKiopyqNRik222kkltbe5B5iYfQMD6ftvOaPr6XWH0/bec0fX0usMveNvTPBH/WC285oevo9YfWC285oevo9YZONvSQB5W13C8jpWs41I4tYxlGaxW1YpnqEQAAAAAAAAAACHzx8X3nNq3u2TB516EbqMoV4qUJJxkmsU01g01xBKs4mJ9OXKWXP0NqMu3jv161yMm7W7jeR0qDxW/jXKtxt/CxweWuTLSV5kqmqFSEoKUYtqE1KWj3u6WtPUU9QrytpaVFuL9Hx4yq0Nmmv8n9m7t6OuWpb9xEXmcUab0bbtuOW5ci3kNeZTqX2qs9XEtS5Wt5k5t5t1s6q8bfJscZPXJvFRhHfKb3L/AMIxCVtTHVYvAtW/SL6tKT0sbaWv/VgWpnZV7DYXcsMcLa4eHHhSkyLzK4PqGZccbfGpcSjo1KksVjrTajDZGOK5fSSGefi695pc+5kXeGZrasauryj/ABRNlfwv1jReventXKZJo1Ks6ElKk3GS2NE/aZxKcX2aLdRcWyXVKcNWts9ExOapJuo0ktrepIhbnOBTejb6l+s9/ItyMC+rVMoPGq0luiscF/Vmw8GmZkM67108oN9hp03UmovBz7ZRUcdqWL18h7FS9raccpjpC2eB945Mj/nV/wCY3cw8k5HpZDpKjkymqVJNtRWOGL2szC5iat+d5t7AAFYAAAAAAAAAaxwhZ3LM+zlVhg68+0oJ68Ztd81xJa30LeHsRNpxCu+HDO5XlSGT7R4xptTuGntqYdpDoTxfpa4is8mWH0hUUdkVrk+Jej0mPXrSuZSnXk5Tk3KTbxbk3i23x4mz5BtP0eli++lrfwKplsaOnFYx6ftPN+jHyXJ+mUmXlmJmjTzUtkqUFGtUwnWe/HDVHHiS1cuPGV1mTk9ZRvqMZrGMW6kv3Fiv4tEuo9pHlzby+MUgIbPPxde80ufcyJkhs8/F17zS59zIscNe8OVj3tNr5DwPe0758hVDb0vvDLLG4DvDa/NvmwK5LG4DvDa/NvmwLHTu/wAbLqAB6+ZAAAAAAAAAAAOdeF/OB5aylOnF9yt+5QW7S1OpLl0tX7qOiJz7Gm5bEm3yI5Hyhdu/rVKs9tSpUqPlnNy+JGzq21czM+nxa0uzTjHjax5N5utOOgkvQapkSGnWWPF8UbaVS1adm68FVHSuasn5NHBfvTX9C0Ss+CiXdq6/w4fzlmFlOzK3f6yEPniscnXvNLn3MiYIfPHxde80ufcyJueveHKp72nfPkPA97Tvugqht6X3hlljcB3htfm3zYFcljcB3htfm3zYFjp3f42XUAD18yAAAAAAAAAADBy7U7Fa3Eo7VQrNdFKRyWddZRt/0ujUpry6c4/mg18TkZrR1S27yFnbte0pHN9926PijajT8k1ew1ovoNwK5adPq3PgsraF3Ui/KovDlU4v+paZSWZ+UPoy9oTm8IuWhLkmtHH8Wn0F2llOzL3lcXz7CHzx8XXvNLn3MiYIfPHxde80ufcyJuWveHKp72nfdB4Hvad90FUNvS+8MssbgO8Nr82+bArksbgO8Nr82+bAsdO7/Gy6gAevmQAAAAAAAAAADlrPjJLyJlG6otYJVZSh+xN6cfZLDoOpSpeHLNJ3MIZQtI4umux3GC8jHtJ9DbT9ElxEbQ6NvbjbHtTEZaDTjtTxRuWT7pXUE48RphmZOyi7GX93f6PSVzDUpbHSW4FyZlZxrL1ulUfd6aUai3vinyP/AHxKUtryN0k6bJDJuUqmSaiq2UnCa9q3qS3o8rOJea+j8lceV+kPnhryfe80ufcyNdyVwp06iSypTlCW+UFpxfRtXtPvOLPq1yhZ3NK3qSc6lvXhBdjmsZSpSUVju1tFvKGX8GpW3WHOh72nfdB51aToPRqpxfE1ge+TtF1Eq70YvVjq1N7MfQQaunOLRMsgsbgO8Nr82+bA02eQ/wBSf4xN64GbJ2d7W7K1rt2lg9vdYvYSiYX7q8To2wuIAE3zgAAAAAAAAAAB8VaSrxcaqUoyTUk0mmmsGmt6wPsAUXn/AMD9TJcpXGbkXVt3i5UljKdLj0FtnD2r07SsmtF4S1NbTsE17ODMGyzmxllGhHsj/tIY059Mlt6cSM1denucdLOYqNeVu8aTa/7vRJ0M4p0//olL2Fn5T4AYSbeS7uUVujVpxn/HFr+UhKnANeRfc69vJctVezRI8XVXc18S1RZzryqb/FH5POj9Sn+Mv+DafsIvvvbf89Xqj7CL7723/PV6p5xS/k19tHvctTvVozjBL9nSa5G9hHlkfYRffe2/56vVH2EX33tv+er1RhGdak+WnZNy+7ZKNynKK2PykvijYsm5zLJ0418n1cJx2YbfSnF7V7DP+wi++9t/z1eqfseAu+g8Y1rfH9ur1RxSjcU7TPRbeZOXp5y2VO4uoxjOUqiajjh2tRxT27dRPGv5i5CqZt2NO3vnF1IyqtuDbj21RyWDaW5mwFrM1OPOePbPQAAVgAAAAAAAAAAAAAAAAAAAAAAAAAAAAAAAAAAAAAAAAAAAAAAAAAAAAAAAAAAAAAAAAAAAAAAAAAAAAAAAAAAAAAAAAAAAAAAAAAAAAAAAAAAAAAAAAAAAAAAAAAAAAAAAAAAAAAAAAAAAAAAAAAAAAD//2Q=="/>
          <p:cNvSpPr>
            <a:spLocks noChangeAspect="1" noChangeArrowheads="1"/>
          </p:cNvSpPr>
          <p:nvPr/>
        </p:nvSpPr>
        <p:spPr bwMode="auto">
          <a:xfrm>
            <a:off x="63500" y="-1571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5" name="AutoShape 4" descr="data:image/jpeg;base64,/9j/4AAQSkZJRgABAQAAAQABAAD/2wCEAAkGBhQGEBIQBxEUERAVEhAUERgWEA4QGBUUFhAXFxQWEhIjGyceGRkvGRQUHy8sJScpLjgsFR4xNTwqNScrLCkBCQoKDgwOGg8PGiwlHxwsKSksLCktNSwsKSkqNSwpKSwsLCouKSwqKSwsMCsqLDUpKSwsLCwsLjUsLDUsNSkpNP/AABEIAMcArwMBIgACEQEDEQH/xAAcAAEAAgMBAQEAAAAAAAAAAAAABQcEBggDAgH/xABKEAACAQIBBgYOBgcJAQAAAAAAAQIDBBEFBhIhMUEHUXF0gdITIiMyNDVCVGGTobPBwxUWF1ORkhRScoKistFDYmNzg7Hh8PEz/8QAGgEBAAMBAQEAAAAAAAAAAAAAAAIDBQQBBv/EACQRAQACAQMEAwADAAAAAAAAAAABAhEDBBIhMUFREzIzFCJh/9oADAMBAAIRAxEAPwC8QAAAAAAAAAAAAAAAAAAAAAAAAAAAAAAAAAAAPirVVCLlVajFJuTbSSS2tvcgPsEf9YLbzmj6+j1h9YLbzmh6+j1hlLjb0kAR/wBYLbzmh6+j1h9YLbzmh6+j1hk429JAGLbZUo3stG1rU6ksMcI1Kc3hx4J7NZkVKiopyqNRik222kkltbe5B5iYfQMD6ftvOaPr6XWH0/bec0fX0usMveNvTPBH/WC285oevo9YfWC285oevo9YZONvSQB5W13C8jpWs41I4tYxlGaxW1YpnqEQAAAAAAAAAACHzx8X3nNq3u2TB516EbqMoV4qUJJxkmsU01g01xBKs4mJ9OXKWXP0NqMu3jv161yMm7W7jeR0qDxW/jXKtxt/CxweWuTLSV5kqmqFSEoKUYtqE1KWj3u6WtPUU9QrytpaVFuL9Hx4yq0Nmmv8n9m7t6OuWpb9xEXmcUab0bbtuOW5ci3kNeZTqX2qs9XEtS5Wt5k5t5t1s6q8bfJscZPXJvFRhHfKb3L/AMIxCVtTHVYvAtW/SL6tKT0sbaWv/VgWpnZV7DYXcsMcLa4eHHhSkyLzK4PqGZccbfGpcSjo1KksVjrTajDZGOK5fSSGefi695pc+5kXeGZrasauryj/ABRNlfwv1jReventXKZJo1Ks6ElKk3GS2NE/aZxKcX2aLdRcWyXVKcNWts9ExOapJuo0ktrepIhbnOBTejb6l+s9/ItyMC+rVMoPGq0luiscF/Vmw8GmZkM67108oN9hp03UmovBz7ZRUcdqWL18h7FS9raccpjpC2eB945Mj/nV/wCY3cw8k5HpZDpKjkymqVJNtRWOGL2szC5iat+d5t7AAFYAAAAAAAAAaxwhZ3LM+zlVhg68+0oJ68Ztd81xJa30LeHsRNpxCu+HDO5XlSGT7R4xptTuGntqYdpDoTxfpa4is8mWH0hUUdkVrk+Jej0mPXrSuZSnXk5Tk3KTbxbk3i23x4mz5BtP0eli++lrfwKplsaOnFYx6ftPN+jHyXJ+mUmXlmJmjTzUtkqUFGtUwnWe/HDVHHiS1cuPGV1mTk9ZRvqMZrGMW6kv3Fiv4tEuo9pHlzby+MUgIbPPxde80ufcyJkhs8/F17zS59zIscNe8OVj3tNr5DwPe0758hVDb0vvDLLG4DvDa/NvmwK5LG4DvDa/NvmwLHTu/wAbLqAB6+ZAAAAAAAAAAAOdeF/OB5aylOnF9yt+5QW7S1OpLl0tX7qOiJz7Gm5bEm3yI5Hyhdu/rVKs9tSpUqPlnNy+JGzq21czM+nxa0uzTjHjax5N5utOOgkvQapkSGnWWPF8UbaVS1adm68FVHSuasn5NHBfvTX9C0Ss+CiXdq6/w4fzlmFlOzK3f6yEPniscnXvNLn3MiYIfPHxde80ufcyJueveHKp72nfPkPA97Tvugqht6X3hlljcB3htfm3zYFcljcB3htfm3zYFjp3f42XUAD18yAAAAAAAAAADBy7U7Fa3Eo7VQrNdFKRyWddZRt/0ujUpry6c4/mg18TkZrR1S27yFnbte0pHN9926PijajT8k1ew1ovoNwK5adPq3PgsraF3Ui/KovDlU4v+paZSWZ+UPoy9oTm8IuWhLkmtHH8Wn0F2llOzL3lcXz7CHzx8XXvNLn3MiYIfPHxde80ufcyJuWveHKp72nfdB4Hvad90FUNvS+8MssbgO8Nr82+bArksbgO8Nr82+bAsdO7/Gy6gAevmQAAAAAAAAAADlrPjJLyJlG6otYJVZSh+xN6cfZLDoOpSpeHLNJ3MIZQtI4umux3GC8jHtJ9DbT9ElxEbQ6NvbjbHtTEZaDTjtTxRuWT7pXUE48RphmZOyi7GX93f6PSVzDUpbHSW4FyZlZxrL1ulUfd6aUai3vinyP/AHxKUtryN0k6bJDJuUqmSaiq2UnCa9q3qS3o8rOJea+j8lceV+kPnhryfe80ufcyNdyVwp06iSypTlCW+UFpxfRtXtPvOLPq1yhZ3NK3qSc6lvXhBdjmsZSpSUVju1tFvKGX8GpW3WHOh72nfdB51aToPRqpxfE1ge+TtF1Eq70YvVjq1N7MfQQaunOLRMsgsbgO8Nr82+bA02eQ/wBSf4xN64GbJ2d7W7K1rt2lg9vdYvYSiYX7q8To2wuIAE3zgAAAAAAAAAAB8VaSrxcaqUoyTUk0mmmsGmt6wPsAUXn/AMD9TJcpXGbkXVt3i5UljKdLj0FtnD2r07SsmtF4S1NbTsE17ODMGyzmxllGhHsj/tIY059Mlt6cSM1denucdLOYqNeVu8aTa/7vRJ0M4p0//olL2Fn5T4AYSbeS7uUVujVpxn/HFr+UhKnANeRfc69vJctVezRI8XVXc18S1RZzryqb/FH5POj9Sn+Mv+DafsIvvvbf89Xqj7CL7723/PV6p5xS/k19tHvctTvVozjBL9nSa5G9hHlkfYRffe2/56vVH2EX33tv+er1RhGdak+WnZNy+7ZKNynKK2PykvijYsm5zLJ0418n1cJx2YbfSnF7V7DP+wi++9t/z1eqfseAu+g8Y1rfH9ur1RxSjcU7TPRbeZOXp5y2VO4uoxjOUqiajjh2tRxT27dRPGv5i5CqZt2NO3vnF1IyqtuDbj21RyWDaW5mwFrM1OPOePbPQAAVgAAAAAAAAAAAAAAAAAAAAAAAAAAAAAAAAAAAAAAAAAAAAAAAAAAAAAAAAAAAAAAAAAAAAAAAAAAAAAAAAAAAAAAAAAAAAAAAAAAAAAAAAAAAAAAAAAAAAAAAAAAAAAAAAAAAAAAAAAAAAAAAAAAAAD//2Q=="/>
          <p:cNvSpPr>
            <a:spLocks noChangeAspect="1" noChangeArrowheads="1"/>
          </p:cNvSpPr>
          <p:nvPr/>
        </p:nvSpPr>
        <p:spPr bwMode="auto">
          <a:xfrm>
            <a:off x="215900" y="-47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09" t="13088" r="20909" b="34285"/>
          <a:stretch/>
        </p:blipFill>
        <p:spPr bwMode="auto">
          <a:xfrm>
            <a:off x="182880" y="140906"/>
            <a:ext cx="565035" cy="453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0" y="987058"/>
            <a:ext cx="4340860" cy="5093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28650" lvl="1" indent="-171450" algn="just">
              <a:buFont typeface="Arial" pitchFamily="34" charset="0"/>
              <a:buChar char="•"/>
            </a:pPr>
            <a:r>
              <a:rPr lang="es-EC" sz="1200" dirty="0" smtClean="0">
                <a:latin typeface="Times New Roman" pitchFamily="18" charset="0"/>
                <a:cs typeface="Times New Roman" pitchFamily="18" charset="0"/>
              </a:rPr>
              <a:t>Tiene sus inicios en el año 1887, cuando es fundada </a:t>
            </a:r>
            <a:r>
              <a:rPr lang="es-EC" sz="1200" b="1" dirty="0" smtClean="0">
                <a:latin typeface="Times New Roman" pitchFamily="18" charset="0"/>
                <a:cs typeface="Times New Roman" pitchFamily="18" charset="0"/>
              </a:rPr>
              <a:t>“Lager Beer Breweries Association”. </a:t>
            </a:r>
            <a:r>
              <a:rPr lang="es-EC" sz="1200" dirty="0" smtClean="0">
                <a:latin typeface="Times New Roman" pitchFamily="18" charset="0"/>
                <a:cs typeface="Times New Roman" pitchFamily="18" charset="0"/>
              </a:rPr>
              <a:t>Leonardo Stagg y Martín </a:t>
            </a:r>
            <a:r>
              <a:rPr lang="es-EC" sz="1200" dirty="0" err="1" smtClean="0">
                <a:latin typeface="Times New Roman" pitchFamily="18" charset="0"/>
                <a:cs typeface="Times New Roman" pitchFamily="18" charset="0"/>
              </a:rPr>
              <a:t>Reimberg</a:t>
            </a:r>
            <a:r>
              <a:rPr lang="es-EC" sz="1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628650" lvl="1" indent="-171450" algn="just">
              <a:buFont typeface="Arial" pitchFamily="34" charset="0"/>
              <a:buChar char="•"/>
            </a:pPr>
            <a:endParaRPr lang="es-EC" sz="1200" dirty="0">
              <a:latin typeface="Times New Roman" pitchFamily="18" charset="0"/>
              <a:cs typeface="Times New Roman" pitchFamily="18" charset="0"/>
            </a:endParaRPr>
          </a:p>
          <a:p>
            <a:pPr marL="628650" lvl="1" indent="-171450" algn="just">
              <a:buFont typeface="Arial" pitchFamily="34" charset="0"/>
              <a:buChar char="•"/>
            </a:pPr>
            <a:r>
              <a:rPr lang="es-EC" sz="1200" dirty="0" smtClean="0">
                <a:latin typeface="Times New Roman" pitchFamily="18" charset="0"/>
                <a:cs typeface="Times New Roman" pitchFamily="18" charset="0"/>
              </a:rPr>
              <a:t>El  año 1913 aparece  la cerveza de nombre </a:t>
            </a:r>
            <a:r>
              <a:rPr lang="es-EC" sz="1200" b="1" dirty="0" smtClean="0">
                <a:latin typeface="Times New Roman" pitchFamily="18" charset="0"/>
                <a:cs typeface="Times New Roman" pitchFamily="18" charset="0"/>
              </a:rPr>
              <a:t>“Pilsener”.</a:t>
            </a:r>
          </a:p>
          <a:p>
            <a:pPr lvl="1" algn="just"/>
            <a:endParaRPr lang="es-EC" sz="1200" dirty="0">
              <a:latin typeface="Times New Roman" pitchFamily="18" charset="0"/>
              <a:cs typeface="Times New Roman" pitchFamily="18" charset="0"/>
            </a:endParaRPr>
          </a:p>
          <a:p>
            <a:pPr marL="628650" lvl="1" indent="-171450" algn="just">
              <a:buFont typeface="Arial" pitchFamily="34" charset="0"/>
              <a:buChar char="•"/>
            </a:pPr>
            <a:r>
              <a:rPr lang="es-EC" sz="1200" dirty="0" smtClean="0">
                <a:latin typeface="Times New Roman" pitchFamily="18" charset="0"/>
                <a:cs typeface="Times New Roman" pitchFamily="18" charset="0"/>
              </a:rPr>
              <a:t>1921 se constituyó la </a:t>
            </a:r>
            <a:r>
              <a:rPr lang="es-EC" sz="1200" b="1" dirty="0" smtClean="0">
                <a:latin typeface="Times New Roman" pitchFamily="18" charset="0"/>
                <a:cs typeface="Times New Roman" pitchFamily="18" charset="0"/>
              </a:rPr>
              <a:t>Compañía de Cervezas </a:t>
            </a:r>
            <a:r>
              <a:rPr lang="es-EC" sz="1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C" sz="1200" b="1" dirty="0" smtClean="0">
                <a:latin typeface="Times New Roman" pitchFamily="18" charset="0"/>
                <a:cs typeface="Times New Roman" pitchFamily="18" charset="0"/>
              </a:rPr>
              <a:t>Nacionales.</a:t>
            </a:r>
          </a:p>
          <a:p>
            <a:pPr marL="628650" lvl="1" indent="-171450" algn="just">
              <a:buFont typeface="Arial" pitchFamily="34" charset="0"/>
              <a:buChar char="•"/>
            </a:pPr>
            <a:endParaRPr lang="es-EC" sz="1200" b="1" dirty="0">
              <a:latin typeface="Times New Roman" pitchFamily="18" charset="0"/>
              <a:cs typeface="Times New Roman" pitchFamily="18" charset="0"/>
            </a:endParaRPr>
          </a:p>
          <a:p>
            <a:pPr marL="628650" lvl="1" indent="-171450" algn="just">
              <a:buFont typeface="Arial" pitchFamily="34" charset="0"/>
              <a:buChar char="•"/>
            </a:pPr>
            <a:r>
              <a:rPr lang="es-EC" sz="1200" dirty="0" smtClean="0">
                <a:latin typeface="Times New Roman" pitchFamily="18" charset="0"/>
                <a:cs typeface="Times New Roman" pitchFamily="18" charset="0"/>
              </a:rPr>
              <a:t>En 1966 se introdujo  al mercado </a:t>
            </a:r>
            <a:r>
              <a:rPr lang="es-EC" sz="1200" b="1" dirty="0" smtClean="0">
                <a:latin typeface="Times New Roman" pitchFamily="18" charset="0"/>
                <a:cs typeface="Times New Roman" pitchFamily="18" charset="0"/>
              </a:rPr>
              <a:t>“Cerveza Club Pilsener”. </a:t>
            </a:r>
            <a:r>
              <a:rPr lang="es-EC" sz="1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s-EC" sz="1200" dirty="0">
              <a:latin typeface="Times New Roman" pitchFamily="18" charset="0"/>
              <a:cs typeface="Times New Roman" pitchFamily="18" charset="0"/>
            </a:endParaRPr>
          </a:p>
          <a:p>
            <a:pPr marL="628650" lvl="1" indent="-171450" algn="just">
              <a:buFont typeface="Arial" pitchFamily="34" charset="0"/>
              <a:buChar char="•"/>
            </a:pPr>
            <a:endParaRPr lang="es-EC" sz="1200" dirty="0">
              <a:latin typeface="Times New Roman" pitchFamily="18" charset="0"/>
              <a:cs typeface="Times New Roman" pitchFamily="18" charset="0"/>
            </a:endParaRPr>
          </a:p>
          <a:p>
            <a:pPr marL="628650" lvl="1" indent="-171450" algn="just">
              <a:buFont typeface="Arial" pitchFamily="34" charset="0"/>
              <a:buChar char="•"/>
            </a:pPr>
            <a:r>
              <a:rPr lang="es-EC" sz="1200" dirty="0" smtClean="0">
                <a:latin typeface="Times New Roman" pitchFamily="18" charset="0"/>
                <a:cs typeface="Times New Roman" pitchFamily="18" charset="0"/>
              </a:rPr>
              <a:t>En 1983 fue adquirida por el Grupo Colombiano </a:t>
            </a:r>
            <a:r>
              <a:rPr lang="es-EC" sz="1200" dirty="0" err="1" smtClean="0">
                <a:latin typeface="Times New Roman" pitchFamily="18" charset="0"/>
                <a:cs typeface="Times New Roman" pitchFamily="18" charset="0"/>
              </a:rPr>
              <a:t>Bavaria</a:t>
            </a:r>
            <a:r>
              <a:rPr lang="es-EC" sz="1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628650" lvl="1" indent="-171450" algn="just">
              <a:buFont typeface="Arial" pitchFamily="34" charset="0"/>
              <a:buChar char="•"/>
            </a:pPr>
            <a:endParaRPr lang="es-EC" sz="1200" dirty="0">
              <a:latin typeface="Times New Roman" pitchFamily="18" charset="0"/>
              <a:cs typeface="Times New Roman" pitchFamily="18" charset="0"/>
            </a:endParaRPr>
          </a:p>
          <a:p>
            <a:pPr marL="628650" lvl="1" indent="-171450" algn="just">
              <a:buFont typeface="Arial" pitchFamily="34" charset="0"/>
              <a:buChar char="•"/>
            </a:pPr>
            <a:r>
              <a:rPr lang="es-EC" sz="1200" dirty="0" smtClean="0">
                <a:latin typeface="Times New Roman" pitchFamily="18" charset="0"/>
                <a:cs typeface="Times New Roman" pitchFamily="18" charset="0"/>
              </a:rPr>
              <a:t>En 2005 se convirtió en una subsidiaria del Grupo </a:t>
            </a:r>
            <a:r>
              <a:rPr lang="es-EC" sz="1200" dirty="0" err="1" smtClean="0">
                <a:latin typeface="Times New Roman" pitchFamily="18" charset="0"/>
                <a:cs typeface="Times New Roman" pitchFamily="18" charset="0"/>
              </a:rPr>
              <a:t>SabMiller</a:t>
            </a:r>
            <a:r>
              <a:rPr lang="es-EC" sz="1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628650" lvl="1" indent="-171450" algn="just">
              <a:buFont typeface="Arial" pitchFamily="34" charset="0"/>
              <a:buChar char="•"/>
            </a:pPr>
            <a:endParaRPr lang="es-EC" sz="1200" b="1" dirty="0">
              <a:latin typeface="Times New Roman" pitchFamily="18" charset="0"/>
              <a:cs typeface="Times New Roman" pitchFamily="18" charset="0"/>
            </a:endParaRPr>
          </a:p>
          <a:p>
            <a:pPr marL="171450" indent="-171450" algn="just">
              <a:buFont typeface="Arial" pitchFamily="34" charset="0"/>
              <a:buChar char="•"/>
            </a:pPr>
            <a:r>
              <a:rPr lang="es-EC" sz="1200" b="1" u="sng" dirty="0" smtClean="0">
                <a:latin typeface="Times New Roman" pitchFamily="18" charset="0"/>
                <a:cs typeface="Times New Roman" pitchFamily="18" charset="0"/>
              </a:rPr>
              <a:t>Actualidad</a:t>
            </a:r>
          </a:p>
          <a:p>
            <a:pPr marL="628650" lvl="1" indent="-171450" algn="just">
              <a:buFont typeface="Arial" pitchFamily="34" charset="0"/>
              <a:buChar char="•"/>
            </a:pPr>
            <a:endParaRPr lang="es-ES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628650" lvl="1" indent="-171450" algn="just">
              <a:buFont typeface="Arial" pitchFamily="34" charset="0"/>
              <a:buChar char="•"/>
            </a:pPr>
            <a:r>
              <a:rPr lang="es-ES" sz="1200" dirty="0" smtClean="0">
                <a:latin typeface="Times New Roman" pitchFamily="18" charset="0"/>
                <a:cs typeface="Times New Roman" pitchFamily="18" charset="0"/>
              </a:rPr>
              <a:t>Cervecería </a:t>
            </a:r>
            <a:r>
              <a:rPr lang="es-ES" sz="1200" dirty="0">
                <a:latin typeface="Times New Roman" pitchFamily="18" charset="0"/>
                <a:cs typeface="Times New Roman" pitchFamily="18" charset="0"/>
              </a:rPr>
              <a:t>Nacional </a:t>
            </a:r>
            <a:r>
              <a:rPr lang="es-ES" sz="1200" dirty="0" smtClean="0">
                <a:latin typeface="Times New Roman" pitchFamily="18" charset="0"/>
                <a:cs typeface="Times New Roman" pitchFamily="18" charset="0"/>
              </a:rPr>
              <a:t>produjo el 95.92</a:t>
            </a:r>
            <a:r>
              <a:rPr lang="es-ES" sz="1200" dirty="0">
                <a:latin typeface="Times New Roman" pitchFamily="18" charset="0"/>
                <a:cs typeface="Times New Roman" pitchFamily="18" charset="0"/>
              </a:rPr>
              <a:t>% del volumen de cerveza  </a:t>
            </a:r>
            <a:r>
              <a:rPr lang="es-ES" sz="1200" dirty="0" smtClean="0">
                <a:latin typeface="Times New Roman" pitchFamily="18" charset="0"/>
                <a:cs typeface="Times New Roman" pitchFamily="18" charset="0"/>
              </a:rPr>
              <a:t>en el  2011</a:t>
            </a:r>
          </a:p>
          <a:p>
            <a:pPr marL="628650" lvl="1" indent="-171450" algn="just">
              <a:buFont typeface="Arial" pitchFamily="34" charset="0"/>
              <a:buChar char="•"/>
            </a:pPr>
            <a:endParaRPr lang="es-ES" sz="1200" dirty="0">
              <a:latin typeface="Times New Roman" pitchFamily="18" charset="0"/>
              <a:cs typeface="Times New Roman" pitchFamily="18" charset="0"/>
            </a:endParaRPr>
          </a:p>
          <a:p>
            <a:pPr marL="742950" lvl="1" indent="-285750" algn="just">
              <a:buFont typeface="Arial" pitchFamily="34" charset="0"/>
              <a:buChar char="•"/>
            </a:pPr>
            <a:r>
              <a:rPr lang="es-ES" sz="1200" dirty="0">
                <a:latin typeface="Times New Roman" pitchFamily="18" charset="0"/>
                <a:cs typeface="Times New Roman" pitchFamily="18" charset="0"/>
              </a:rPr>
              <a:t>Las marcas más producidas </a:t>
            </a:r>
            <a:r>
              <a:rPr lang="es-ES" sz="1200" dirty="0" smtClean="0">
                <a:latin typeface="Times New Roman" pitchFamily="18" charset="0"/>
                <a:cs typeface="Times New Roman" pitchFamily="18" charset="0"/>
              </a:rPr>
              <a:t>fueron: </a:t>
            </a:r>
            <a:endParaRPr lang="es-ES" sz="1200" dirty="0">
              <a:latin typeface="Times New Roman" pitchFamily="18" charset="0"/>
              <a:cs typeface="Times New Roman" pitchFamily="18" charset="0"/>
            </a:endParaRPr>
          </a:p>
          <a:p>
            <a:pPr marL="1200150" lvl="2" indent="-285750" algn="just">
              <a:buFont typeface="Arial" pitchFamily="34" charset="0"/>
              <a:buChar char="•"/>
            </a:pPr>
            <a:r>
              <a:rPr lang="es-ES" sz="1200" dirty="0" err="1">
                <a:latin typeface="Times New Roman" pitchFamily="18" charset="0"/>
                <a:cs typeface="Times New Roman" pitchFamily="18" charset="0"/>
              </a:rPr>
              <a:t>Pílsener</a:t>
            </a:r>
            <a:r>
              <a:rPr lang="es-ES" sz="1200" dirty="0">
                <a:latin typeface="Times New Roman" pitchFamily="18" charset="0"/>
                <a:cs typeface="Times New Roman" pitchFamily="18" charset="0"/>
              </a:rPr>
              <a:t>  70,1%, </a:t>
            </a:r>
          </a:p>
          <a:p>
            <a:pPr marL="1200150" lvl="2" indent="-285750" algn="just">
              <a:buFont typeface="Arial" pitchFamily="34" charset="0"/>
              <a:buChar char="•"/>
            </a:pPr>
            <a:r>
              <a:rPr lang="es-ES" sz="1200" dirty="0">
                <a:latin typeface="Times New Roman" pitchFamily="18" charset="0"/>
                <a:cs typeface="Times New Roman" pitchFamily="18" charset="0"/>
              </a:rPr>
              <a:t>Club  23,3%, </a:t>
            </a:r>
          </a:p>
          <a:p>
            <a:pPr marL="1200150" lvl="2" indent="-285750" algn="just">
              <a:buFont typeface="Arial" pitchFamily="34" charset="0"/>
              <a:buChar char="•"/>
            </a:pPr>
            <a:r>
              <a:rPr lang="es-ES" sz="1200" dirty="0">
                <a:latin typeface="Times New Roman" pitchFamily="18" charset="0"/>
                <a:cs typeface="Times New Roman" pitchFamily="18" charset="0"/>
              </a:rPr>
              <a:t>Brahma  3,8%, </a:t>
            </a:r>
          </a:p>
          <a:p>
            <a:pPr marL="1200150" lvl="2" indent="-285750" algn="just">
              <a:buFont typeface="Arial" pitchFamily="34" charset="0"/>
              <a:buChar char="•"/>
            </a:pPr>
            <a:r>
              <a:rPr lang="es-ES" sz="1200" dirty="0" err="1">
                <a:latin typeface="Times New Roman" pitchFamily="18" charset="0"/>
                <a:cs typeface="Times New Roman" pitchFamily="18" charset="0"/>
              </a:rPr>
              <a:t>Pílsener</a:t>
            </a:r>
            <a:r>
              <a:rPr lang="es-ES" sz="1200" dirty="0">
                <a:latin typeface="Times New Roman" pitchFamily="18" charset="0"/>
                <a:cs typeface="Times New Roman" pitchFamily="18" charset="0"/>
              </a:rPr>
              <a:t> light 1,9</a:t>
            </a:r>
            <a:r>
              <a:rPr lang="es-ES" sz="1200" dirty="0" smtClean="0">
                <a:latin typeface="Times New Roman" pitchFamily="18" charset="0"/>
                <a:cs typeface="Times New Roman" pitchFamily="18" charset="0"/>
              </a:rPr>
              <a:t>%</a:t>
            </a:r>
            <a:r>
              <a:rPr lang="es-ES" sz="1300" dirty="0" smtClean="0">
                <a:latin typeface="Arial" pitchFamily="34" charset="0"/>
                <a:cs typeface="Arial" pitchFamily="34" charset="0"/>
              </a:rPr>
              <a:t>.</a:t>
            </a:r>
            <a:endParaRPr lang="es-EC" sz="13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7720" y="1325880"/>
            <a:ext cx="4447309" cy="4114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3378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22960" y="153562"/>
            <a:ext cx="7498080" cy="623678"/>
          </a:xfrm>
        </p:spPr>
        <p:txBody>
          <a:bodyPr>
            <a:noAutofit/>
          </a:bodyPr>
          <a:lstStyle/>
          <a:p>
            <a:pPr algn="just"/>
            <a:r>
              <a:rPr lang="es-EC" sz="3200" b="1" dirty="0" smtClean="0">
                <a:solidFill>
                  <a:srgbClr val="B38538"/>
                </a:solidFill>
                <a:effectLst/>
                <a:latin typeface="Times New Roman" pitchFamily="18" charset="0"/>
                <a:cs typeface="Times New Roman" pitchFamily="18" charset="0"/>
              </a:rPr>
              <a:t>7 etapas en la producción de la cerveza …</a:t>
            </a:r>
            <a:endParaRPr lang="es-EC" sz="3200" b="1" dirty="0">
              <a:solidFill>
                <a:srgbClr val="B38538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AutoShape 2" descr="data:image/jpeg;base64,/9j/4AAQSkZJRgABAQAAAQABAAD/2wCEAAkGBhQGEBIQBxEUERAVEhAUERgWEA4QGBUUFhAXFxQWEhIjGyceGRkvGRQUHy8sJScpLjgsFR4xNTwqNScrLCkBCQoKDgwOGg8PGiwlHxwsKSksLCktNSwsKSkqNSwpKSwsLCouKSwqKSwsMCsqLDUpKSwsLCwsLjUsLDUsNSkpNP/AABEIAMcArwMBIgACEQEDEQH/xAAcAAEAAgMBAQEAAAAAAAAAAAAABQcEBggDAgH/xABKEAACAQIBBgYOBgcJAQAAAAAAAQIDBBEFBhIhMUEHUXF0gdITIiMyNDVCVGGTobPBwxUWF1ORkhRScoKistFDYmNzg7Hh8PEz/8QAGgEBAAMBAQEAAAAAAAAAAAAAAAIDBQQBBv/EACQRAQACAQMEAwADAAAAAAAAAAABAhEDBBIhMUFREzIzFCJh/9oADAMBAAIRAxEAPwC8QAAAAAAAAAAAAAAAAAAAAAAAAAAAAAAAAAAAPirVVCLlVajFJuTbSSS2tvcgPsEf9YLbzmj6+j1h9YLbzmh6+j1hlLjb0kAR/wBYLbzmh6+j1h9YLbzmh6+j1hk429JAGLbZUo3stG1rU6ksMcI1Kc3hx4J7NZkVKiopyqNRik222kkltbe5B5iYfQMD6ftvOaPr6XWH0/bec0fX0usMveNvTPBH/WC285oevo9YfWC285oevo9YZONvSQB5W13C8jpWs41I4tYxlGaxW1YpnqEQAAAAAAAAAACHzx8X3nNq3u2TB516EbqMoV4qUJJxkmsU01g01xBKs4mJ9OXKWXP0NqMu3jv161yMm7W7jeR0qDxW/jXKtxt/CxweWuTLSV5kqmqFSEoKUYtqE1KWj3u6WtPUU9QrytpaVFuL9Hx4yq0Nmmv8n9m7t6OuWpb9xEXmcUab0bbtuOW5ci3kNeZTqX2qs9XEtS5Wt5k5t5t1s6q8bfJscZPXJvFRhHfKb3L/AMIxCVtTHVYvAtW/SL6tKT0sbaWv/VgWpnZV7DYXcsMcLa4eHHhSkyLzK4PqGZccbfGpcSjo1KksVjrTajDZGOK5fSSGefi695pc+5kXeGZrasauryj/ABRNlfwv1jReventXKZJo1Ks6ElKk3GS2NE/aZxKcX2aLdRcWyXVKcNWts9ExOapJuo0ktrepIhbnOBTejb6l+s9/ItyMC+rVMoPGq0luiscF/Vmw8GmZkM67108oN9hp03UmovBz7ZRUcdqWL18h7FS9raccpjpC2eB945Mj/nV/wCY3cw8k5HpZDpKjkymqVJNtRWOGL2szC5iat+d5t7AAFYAAAAAAAAAaxwhZ3LM+zlVhg68+0oJ68Ztd81xJa30LeHsRNpxCu+HDO5XlSGT7R4xptTuGntqYdpDoTxfpa4is8mWH0hUUdkVrk+Jej0mPXrSuZSnXk5Tk3KTbxbk3i23x4mz5BtP0eli++lrfwKplsaOnFYx6ftPN+jHyXJ+mUmXlmJmjTzUtkqUFGtUwnWe/HDVHHiS1cuPGV1mTk9ZRvqMZrGMW6kv3Fiv4tEuo9pHlzby+MUgIbPPxde80ufcyJkhs8/F17zS59zIscNe8OVj3tNr5DwPe0758hVDb0vvDLLG4DvDa/NvmwK5LG4DvDa/NvmwLHTu/wAbLqAB6+ZAAAAAAAAAAAOdeF/OB5aylOnF9yt+5QW7S1OpLl0tX7qOiJz7Gm5bEm3yI5Hyhdu/rVKs9tSpUqPlnNy+JGzq21czM+nxa0uzTjHjax5N5utOOgkvQapkSGnWWPF8UbaVS1adm68FVHSuasn5NHBfvTX9C0Ss+CiXdq6/w4fzlmFlOzK3f6yEPniscnXvNLn3MiYIfPHxde80ufcyJueveHKp72nfPkPA97Tvugqht6X3hlljcB3htfm3zYFcljcB3htfm3zYFjp3f42XUAD18yAAAAAAAAAADBy7U7Fa3Eo7VQrNdFKRyWddZRt/0ujUpry6c4/mg18TkZrR1S27yFnbte0pHN9926PijajT8k1ew1ovoNwK5adPq3PgsraF3Ui/KovDlU4v+paZSWZ+UPoy9oTm8IuWhLkmtHH8Wn0F2llOzL3lcXz7CHzx8XXvNLn3MiYIfPHxde80ufcyJuWveHKp72nfdB4Hvad90FUNvS+8MssbgO8Nr82+bArksbgO8Nr82+bAsdO7/Gy6gAevmQAAAAAAAAAADlrPjJLyJlG6otYJVZSh+xN6cfZLDoOpSpeHLNJ3MIZQtI4umux3GC8jHtJ9DbT9ElxEbQ6NvbjbHtTEZaDTjtTxRuWT7pXUE48RphmZOyi7GX93f6PSVzDUpbHSW4FyZlZxrL1ulUfd6aUai3vinyP/AHxKUtryN0k6bJDJuUqmSaiq2UnCa9q3qS3o8rOJea+j8lceV+kPnhryfe80ufcyNdyVwp06iSypTlCW+UFpxfRtXtPvOLPq1yhZ3NK3qSc6lvXhBdjmsZSpSUVju1tFvKGX8GpW3WHOh72nfdB51aToPRqpxfE1ge+TtF1Eq70YvVjq1N7MfQQaunOLRMsgsbgO8Nr82+bA02eQ/wBSf4xN64GbJ2d7W7K1rt2lg9vdYvYSiYX7q8To2wuIAE3zgAAAAAAAAAAB8VaSrxcaqUoyTUk0mmmsGmt6wPsAUXn/AMD9TJcpXGbkXVt3i5UljKdLj0FtnD2r07SsmtF4S1NbTsE17ODMGyzmxllGhHsj/tIY059Mlt6cSM1denucdLOYqNeVu8aTa/7vRJ0M4p0//olL2Fn5T4AYSbeS7uUVujVpxn/HFr+UhKnANeRfc69vJctVezRI8XVXc18S1RZzryqb/FH5POj9Sn+Mv+DafsIvvvbf89Xqj7CL7723/PV6p5xS/k19tHvctTvVozjBL9nSa5G9hHlkfYRffe2/56vVH2EX33tv+er1RhGdak+WnZNy+7ZKNynKK2PykvijYsm5zLJ0418n1cJx2YbfSnF7V7DP+wi++9t/z1eqfseAu+g8Y1rfH9ur1RxSjcU7TPRbeZOXp5y2VO4uoxjOUqiajjh2tRxT27dRPGv5i5CqZt2NO3vnF1IyqtuDbj21RyWDaW5mwFrM1OPOePbPQAAVgAAAAAAAAAAAAAAAAAAAAAAAAAAAAAAAAAAAAAAAAAAAAAAAAAAAAAAAAAAAAAAAAAAAAAAAAAAAAAAAAAAAAAAAAAAAAAAAAAAAAAAAAAAAAAAAAAAAAAAAAAAAAAAAAAAAAAAAAAAAAAAAAAAAAD//2Q=="/>
          <p:cNvSpPr>
            <a:spLocks noChangeAspect="1" noChangeArrowheads="1"/>
          </p:cNvSpPr>
          <p:nvPr/>
        </p:nvSpPr>
        <p:spPr bwMode="auto">
          <a:xfrm>
            <a:off x="63500" y="-1571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5" name="AutoShape 4" descr="data:image/jpeg;base64,/9j/4AAQSkZJRgABAQAAAQABAAD/2wCEAAkGBhQGEBIQBxEUERAVEhAUERgWEA4QGBUUFhAXFxQWEhIjGyceGRkvGRQUHy8sJScpLjgsFR4xNTwqNScrLCkBCQoKDgwOGg8PGiwlHxwsKSksLCktNSwsKSkqNSwpKSwsLCouKSwqKSwsMCsqLDUpKSwsLCwsLjUsLDUsNSkpNP/AABEIAMcArwMBIgACEQEDEQH/xAAcAAEAAgMBAQEAAAAAAAAAAAAABQcEBggDAgH/xABKEAACAQIBBgYOBgcJAQAAAAAAAQIDBBEFBhIhMUEHUXF0gdITIiMyNDVCVGGTobPBwxUWF1ORkhRScoKistFDYmNzg7Hh8PEz/8QAGgEBAAMBAQEAAAAAAAAAAAAAAAIDBQQBBv/EACQRAQACAQMEAwADAAAAAAAAAAABAhEDBBIhMUFREzIzFCJh/9oADAMBAAIRAxEAPwC8QAAAAAAAAAAAAAAAAAAAAAAAAAAAAAAAAAAAPirVVCLlVajFJuTbSSS2tvcgPsEf9YLbzmj6+j1h9YLbzmh6+j1hlLjb0kAR/wBYLbzmh6+j1h9YLbzmh6+j1hk429JAGLbZUo3stG1rU6ksMcI1Kc3hx4J7NZkVKiopyqNRik222kkltbe5B5iYfQMD6ftvOaPr6XWH0/bec0fX0usMveNvTPBH/WC285oevo9YfWC285oevo9YZONvSQB5W13C8jpWs41I4tYxlGaxW1YpnqEQAAAAAAAAAACHzx8X3nNq3u2TB516EbqMoV4qUJJxkmsU01g01xBKs4mJ9OXKWXP0NqMu3jv161yMm7W7jeR0qDxW/jXKtxt/CxweWuTLSV5kqmqFSEoKUYtqE1KWj3u6WtPUU9QrytpaVFuL9Hx4yq0Nmmv8n9m7t6OuWpb9xEXmcUab0bbtuOW5ci3kNeZTqX2qs9XEtS5Wt5k5t5t1s6q8bfJscZPXJvFRhHfKb3L/AMIxCVtTHVYvAtW/SL6tKT0sbaWv/VgWpnZV7DYXcsMcLa4eHHhSkyLzK4PqGZccbfGpcSjo1KksVjrTajDZGOK5fSSGefi695pc+5kXeGZrasauryj/ABRNlfwv1jReventXKZJo1Ks6ElKk3GS2NE/aZxKcX2aLdRcWyXVKcNWts9ExOapJuo0ktrepIhbnOBTejb6l+s9/ItyMC+rVMoPGq0luiscF/Vmw8GmZkM67108oN9hp03UmovBz7ZRUcdqWL18h7FS9raccpjpC2eB945Mj/nV/wCY3cw8k5HpZDpKjkymqVJNtRWOGL2szC5iat+d5t7AAFYAAAAAAAAAaxwhZ3LM+zlVhg68+0oJ68Ztd81xJa30LeHsRNpxCu+HDO5XlSGT7R4xptTuGntqYdpDoTxfpa4is8mWH0hUUdkVrk+Jej0mPXrSuZSnXk5Tk3KTbxbk3i23x4mz5BtP0eli++lrfwKplsaOnFYx6ftPN+jHyXJ+mUmXlmJmjTzUtkqUFGtUwnWe/HDVHHiS1cuPGV1mTk9ZRvqMZrGMW6kv3Fiv4tEuo9pHlzby+MUgIbPPxde80ufcyJkhs8/F17zS59zIscNe8OVj3tNr5DwPe0758hVDb0vvDLLG4DvDa/NvmwK5LG4DvDa/NvmwLHTu/wAbLqAB6+ZAAAAAAAAAAAOdeF/OB5aylOnF9yt+5QW7S1OpLl0tX7qOiJz7Gm5bEm3yI5Hyhdu/rVKs9tSpUqPlnNy+JGzq21czM+nxa0uzTjHjax5N5utOOgkvQapkSGnWWPF8UbaVS1adm68FVHSuasn5NHBfvTX9C0Ss+CiXdq6/w4fzlmFlOzK3f6yEPniscnXvNLn3MiYIfPHxde80ufcyJueveHKp72nfPkPA97Tvugqht6X3hlljcB3htfm3zYFcljcB3htfm3zYFjp3f42XUAD18yAAAAAAAAAADBy7U7Fa3Eo7VQrNdFKRyWddZRt/0ujUpry6c4/mg18TkZrR1S27yFnbte0pHN9926PijajT8k1ew1ovoNwK5adPq3PgsraF3Ui/KovDlU4v+paZSWZ+UPoy9oTm8IuWhLkmtHH8Wn0F2llOzL3lcXz7CHzx8XXvNLn3MiYIfPHxde80ufcyJuWveHKp72nfdB4Hvad90FUNvS+8MssbgO8Nr82+bArksbgO8Nr82+bAsdO7/Gy6gAevmQAAAAAAAAAADlrPjJLyJlG6otYJVZSh+xN6cfZLDoOpSpeHLNJ3MIZQtI4umux3GC8jHtJ9DbT9ElxEbQ6NvbjbHtTEZaDTjtTxRuWT7pXUE48RphmZOyi7GX93f6PSVzDUpbHSW4FyZlZxrL1ulUfd6aUai3vinyP/AHxKUtryN0k6bJDJuUqmSaiq2UnCa9q3qS3o8rOJea+j8lceV+kPnhryfe80ufcyNdyVwp06iSypTlCW+UFpxfRtXtPvOLPq1yhZ3NK3qSc6lvXhBdjmsZSpSUVju1tFvKGX8GpW3WHOh72nfdB51aToPRqpxfE1ge+TtF1Eq70YvVjq1N7MfQQaunOLRMsgsbgO8Nr82+bA02eQ/wBSf4xN64GbJ2d7W7K1rt2lg9vdYvYSiYX7q8To2wuIAE3zgAAAAAAAAAAB8VaSrxcaqUoyTUk0mmmsGmt6wPsAUXn/AMD9TJcpXGbkXVt3i5UljKdLj0FtnD2r07SsmtF4S1NbTsE17ODMGyzmxllGhHsj/tIY059Mlt6cSM1denucdLOYqNeVu8aTa/7vRJ0M4p0//olL2Fn5T4AYSbeS7uUVujVpxn/HFr+UhKnANeRfc69vJctVezRI8XVXc18S1RZzryqb/FH5POj9Sn+Mv+DafsIvvvbf89Xqj7CL7723/PV6p5xS/k19tHvctTvVozjBL9nSa5G9hHlkfYRffe2/56vVH2EX33tv+er1RhGdak+WnZNy+7ZKNynKK2PykvijYsm5zLJ0418n1cJx2YbfSnF7V7DP+wi++9t/z1eqfseAu+g8Y1rfH9ur1RxSjcU7TPRbeZOXp5y2VO4uoxjOUqiajjh2tRxT27dRPGv5i5CqZt2NO3vnF1IyqtuDbj21RyWDaW5mwFrM1OPOePbPQAAVgAAAAAAAAAAAAAAAAAAAAAAAAAAAAAAAAAAAAAAAAAAAAAAAAAAAAAAAAAAAAAAAAAAAAAAAAAAAAAAAAAAAAAAAAAAAAAAAAAAAAAAAAAAAAAAAAAAAAAAAAAAAAAAAAAAAAAAAAAAAAAAAAAAAAD//2Q=="/>
          <p:cNvSpPr>
            <a:spLocks noChangeAspect="1" noChangeArrowheads="1"/>
          </p:cNvSpPr>
          <p:nvPr/>
        </p:nvSpPr>
        <p:spPr bwMode="auto">
          <a:xfrm>
            <a:off x="215900" y="-47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09" t="13088" r="20909" b="34285"/>
          <a:stretch/>
        </p:blipFill>
        <p:spPr bwMode="auto">
          <a:xfrm>
            <a:off x="182880" y="137160"/>
            <a:ext cx="565035" cy="453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777240"/>
            <a:ext cx="6217920" cy="539496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0" name="9 CuadroTexto"/>
          <p:cNvSpPr txBox="1"/>
          <p:nvPr/>
        </p:nvSpPr>
        <p:spPr>
          <a:xfrm>
            <a:off x="228600" y="685800"/>
            <a:ext cx="235966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es-EC" sz="2400" i="1" dirty="0" smtClean="0">
                <a:latin typeface="Times New Roman" pitchFamily="18" charset="0"/>
                <a:cs typeface="Times New Roman" pitchFamily="18" charset="0"/>
              </a:rPr>
              <a:t>Materias primas</a:t>
            </a:r>
          </a:p>
          <a:p>
            <a:pPr marL="457200" indent="-457200" algn="just">
              <a:buFont typeface="+mj-lt"/>
              <a:buAutoNum type="arabicPeriod"/>
            </a:pPr>
            <a:endParaRPr lang="es-EC" sz="2400" i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s-EC" sz="2400" i="1" dirty="0" smtClean="0">
                <a:latin typeface="Times New Roman" pitchFamily="18" charset="0"/>
                <a:cs typeface="Times New Roman" pitchFamily="18" charset="0"/>
              </a:rPr>
              <a:t>Maceración</a:t>
            </a:r>
          </a:p>
          <a:p>
            <a:pPr marL="342900" indent="-342900" algn="just">
              <a:buFont typeface="+mj-lt"/>
              <a:buAutoNum type="arabicPeriod"/>
            </a:pPr>
            <a:endParaRPr lang="es-EC" sz="2400" i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s-EC" sz="2400" i="1" dirty="0" smtClean="0">
                <a:latin typeface="Times New Roman" pitchFamily="18" charset="0"/>
                <a:cs typeface="Times New Roman" pitchFamily="18" charset="0"/>
              </a:rPr>
              <a:t>Sacarificación</a:t>
            </a:r>
          </a:p>
          <a:p>
            <a:pPr marL="457200" indent="-457200" algn="just">
              <a:buFont typeface="+mj-lt"/>
              <a:buAutoNum type="arabicPeriod"/>
            </a:pPr>
            <a:endParaRPr lang="es-EC" sz="2400" i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s-EC" sz="2400" i="1" dirty="0" smtClean="0">
                <a:latin typeface="Times New Roman" pitchFamily="18" charset="0"/>
                <a:cs typeface="Times New Roman" pitchFamily="18" charset="0"/>
              </a:rPr>
              <a:t>Enfriamiento</a:t>
            </a:r>
          </a:p>
          <a:p>
            <a:pPr marL="342900" indent="-342900" algn="just">
              <a:buFont typeface="+mj-lt"/>
              <a:buAutoNum type="arabicPeriod"/>
            </a:pPr>
            <a:endParaRPr lang="es-EC" sz="2400" i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s-EC" sz="2400" i="1" dirty="0" smtClean="0">
                <a:latin typeface="Times New Roman" pitchFamily="18" charset="0"/>
                <a:cs typeface="Times New Roman" pitchFamily="18" charset="0"/>
              </a:rPr>
              <a:t>Fermentación</a:t>
            </a:r>
          </a:p>
          <a:p>
            <a:pPr marL="342900" indent="-342900" algn="just">
              <a:buFont typeface="+mj-lt"/>
              <a:buAutoNum type="arabicPeriod"/>
            </a:pPr>
            <a:endParaRPr lang="es-EC" sz="2400" i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s-EC" sz="2400" i="1" dirty="0" smtClean="0">
                <a:latin typeface="Times New Roman" pitchFamily="18" charset="0"/>
                <a:cs typeface="Times New Roman" pitchFamily="18" charset="0"/>
              </a:rPr>
              <a:t>Obtención de la cerveza</a:t>
            </a:r>
          </a:p>
          <a:p>
            <a:pPr marL="342900" indent="-342900" algn="just">
              <a:buFont typeface="+mj-lt"/>
              <a:buAutoNum type="arabicPeriod"/>
            </a:pPr>
            <a:endParaRPr lang="es-EC" sz="2400" i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s-EC" sz="2400" i="1" dirty="0" smtClean="0">
                <a:latin typeface="Times New Roman" pitchFamily="18" charset="0"/>
                <a:cs typeface="Times New Roman" pitchFamily="18" charset="0"/>
              </a:rPr>
              <a:t>Embotellado</a:t>
            </a:r>
          </a:p>
        </p:txBody>
      </p:sp>
    </p:spTree>
    <p:extLst>
      <p:ext uri="{BB962C8B-B14F-4D97-AF65-F5344CB8AC3E}">
        <p14:creationId xmlns:p14="http://schemas.microsoft.com/office/powerpoint/2010/main" val="1134125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2011680"/>
            <a:ext cx="2926080" cy="3246120"/>
          </a:xfrm>
        </p:spPr>
        <p:txBody>
          <a:bodyPr/>
          <a:lstStyle/>
          <a:p>
            <a:pPr algn="l">
              <a:lnSpc>
                <a:spcPct val="100000"/>
              </a:lnSpc>
            </a:pPr>
            <a:r>
              <a:rPr lang="es-EC" sz="3600" b="1" i="1" dirty="0">
                <a:solidFill>
                  <a:srgbClr val="B38538"/>
                </a:solidFill>
                <a:effectLst/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s-EC" sz="3600" b="1" i="1" dirty="0" smtClean="0">
                <a:solidFill>
                  <a:srgbClr val="B38538"/>
                </a:solidFill>
                <a:effectLst/>
                <a:latin typeface="Times New Roman" pitchFamily="18" charset="0"/>
                <a:cs typeface="Times New Roman" pitchFamily="18" charset="0"/>
              </a:rPr>
              <a:t>roceso </a:t>
            </a:r>
            <a:r>
              <a:rPr lang="es-EC" sz="3600" b="1" i="1" dirty="0">
                <a:solidFill>
                  <a:srgbClr val="B38538"/>
                </a:solidFill>
                <a:effectLst/>
                <a:latin typeface="Times New Roman" pitchFamily="18" charset="0"/>
                <a:cs typeface="Times New Roman" pitchFamily="18" charset="0"/>
              </a:rPr>
              <a:t>de pasteurización actual de la </a:t>
            </a:r>
            <a:r>
              <a:rPr lang="es-EC" sz="3600" b="1" i="1" dirty="0" smtClean="0">
                <a:solidFill>
                  <a:srgbClr val="B38538"/>
                </a:solidFill>
                <a:effectLst/>
                <a:latin typeface="Times New Roman" pitchFamily="18" charset="0"/>
                <a:cs typeface="Times New Roman" pitchFamily="18" charset="0"/>
              </a:rPr>
              <a:t>planta Pascuales</a:t>
            </a:r>
            <a:endParaRPr lang="es-EC" sz="3600" i="1" dirty="0">
              <a:solidFill>
                <a:srgbClr val="B3853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09" t="13088" r="20909" b="34285"/>
          <a:stretch/>
        </p:blipFill>
        <p:spPr bwMode="auto">
          <a:xfrm>
            <a:off x="182880" y="140906"/>
            <a:ext cx="565035" cy="453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240" y="0"/>
            <a:ext cx="608076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7365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data:image/jpeg;base64,/9j/4AAQSkZJRgABAQAAAQABAAD/2wCEAAkGBhQGEBIQBxEUERAVEhAUERgWEA4QGBUUFhAXFxQWEhIjGyceGRkvGRQUHy8sJScpLjgsFR4xNTwqNScrLCkBCQoKDgwOGg8PGiwlHxwsKSksLCktNSwsKSkqNSwpKSwsLCouKSwqKSwsMCsqLDUpKSwsLCwsLjUsLDUsNSkpNP/AABEIAMcArwMBIgACEQEDEQH/xAAcAAEAAgMBAQEAAAAAAAAAAAAABQcEBggDAgH/xABKEAACAQIBBgYOBgcJAQAAAAAAAQIDBBEFBhIhMUEHUXF0gdITIiMyNDVCVGGTobPBwxUWF1ORkhRScoKistFDYmNzg7Hh8PEz/8QAGgEBAAMBAQEAAAAAAAAAAAAAAAIDBQQBBv/EACQRAQACAQMEAwADAAAAAAAAAAABAhEDBBIhMUFREzIzFCJh/9oADAMBAAIRAxEAPwC8QAAAAAAAAAAAAAAAAAAAAAAAAAAAAAAAAAAAPirVVCLlVajFJuTbSSS2tvcgPsEf9YLbzmj6+j1h9YLbzmh6+j1hlLjb0kAR/wBYLbzmh6+j1h9YLbzmh6+j1hk429JAGLbZUo3stG1rU6ksMcI1Kc3hx4J7NZkVKiopyqNRik222kkltbe5B5iYfQMD6ftvOaPr6XWH0/bec0fX0usMveNvTPBH/WC285oevo9YfWC285oevo9YZONvSQB5W13C8jpWs41I4tYxlGaxW1YpnqEQAAAAAAAAAACHzx8X3nNq3u2TB516EbqMoV4qUJJxkmsU01g01xBKs4mJ9OXKWXP0NqMu3jv161yMm7W7jeR0qDxW/jXKtxt/CxweWuTLSV5kqmqFSEoKUYtqE1KWj3u6WtPUU9QrytpaVFuL9Hx4yq0Nmmv8n9m7t6OuWpb9xEXmcUab0bbtuOW5ci3kNeZTqX2qs9XEtS5Wt5k5t5t1s6q8bfJscZPXJvFRhHfKb3L/AMIxCVtTHVYvAtW/SL6tKT0sbaWv/VgWpnZV7DYXcsMcLa4eHHhSkyLzK4PqGZccbfGpcSjo1KksVjrTajDZGOK5fSSGefi695pc+5kXeGZrasauryj/ABRNlfwv1jReventXKZJo1Ks6ElKk3GS2NE/aZxKcX2aLdRcWyXVKcNWts9ExOapJuo0ktrepIhbnOBTejb6l+s9/ItyMC+rVMoPGq0luiscF/Vmw8GmZkM67108oN9hp03UmovBz7ZRUcdqWL18h7FS9raccpjpC2eB945Mj/nV/wCY3cw8k5HpZDpKjkymqVJNtRWOGL2szC5iat+d5t7AAFYAAAAAAAAAaxwhZ3LM+zlVhg68+0oJ68Ztd81xJa30LeHsRNpxCu+HDO5XlSGT7R4xptTuGntqYdpDoTxfpa4is8mWH0hUUdkVrk+Jej0mPXrSuZSnXk5Tk3KTbxbk3i23x4mz5BtP0eli++lrfwKplsaOnFYx6ftPN+jHyXJ+mUmXlmJmjTzUtkqUFGtUwnWe/HDVHHiS1cuPGV1mTk9ZRvqMZrGMW6kv3Fiv4tEuo9pHlzby+MUgIbPPxde80ufcyJkhs8/F17zS59zIscNe8OVj3tNr5DwPe0758hVDb0vvDLLG4DvDa/NvmwK5LG4DvDa/NvmwLHTu/wAbLqAB6+ZAAAAAAAAAAAOdeF/OB5aylOnF9yt+5QW7S1OpLl0tX7qOiJz7Gm5bEm3yI5Hyhdu/rVKs9tSpUqPlnNy+JGzq21czM+nxa0uzTjHjax5N5utOOgkvQapkSGnWWPF8UbaVS1adm68FVHSuasn5NHBfvTX9C0Ss+CiXdq6/w4fzlmFlOzK3f6yEPniscnXvNLn3MiYIfPHxde80ufcyJueveHKp72nfPkPA97Tvugqht6X3hlljcB3htfm3zYFcljcB3htfm3zYFjp3f42XUAD18yAAAAAAAAAADBy7U7Fa3Eo7VQrNdFKRyWddZRt/0ujUpry6c4/mg18TkZrR1S27yFnbte0pHN9926PijajT8k1ew1ovoNwK5adPq3PgsraF3Ui/KovDlU4v+paZSWZ+UPoy9oTm8IuWhLkmtHH8Wn0F2llOzL3lcXz7CHzx8XXvNLn3MiYIfPHxde80ufcyJuWveHKp72nfdB4Hvad90FUNvS+8MssbgO8Nr82+bArksbgO8Nr82+bAsdO7/Gy6gAevmQAAAAAAAAAADlrPjJLyJlG6otYJVZSh+xN6cfZLDoOpSpeHLNJ3MIZQtI4umux3GC8jHtJ9DbT9ElxEbQ6NvbjbHtTEZaDTjtTxRuWT7pXUE48RphmZOyi7GX93f6PSVzDUpbHSW4FyZlZxrL1ulUfd6aUai3vinyP/AHxKUtryN0k6bJDJuUqmSaiq2UnCa9q3qS3o8rOJea+j8lceV+kPnhryfe80ufcyNdyVwp06iSypTlCW+UFpxfRtXtPvOLPq1yhZ3NK3qSc6lvXhBdjmsZSpSUVju1tFvKGX8GpW3WHOh72nfdB51aToPRqpxfE1ge+TtF1Eq70YvVjq1N7MfQQaunOLRMsgsbgO8Nr82+bA02eQ/wBSf4xN64GbJ2d7W7K1rt2lg9vdYvYSiYX7q8To2wuIAE3zgAAAAAAAAAAB8VaSrxcaqUoyTUk0mmmsGmt6wPsAUXn/AMD9TJcpXGbkXVt3i5UljKdLj0FtnD2r07SsmtF4S1NbTsE17ODMGyzmxllGhHsj/tIY059Mlt6cSM1denucdLOYqNeVu8aTa/7vRJ0M4p0//olL2Fn5T4AYSbeS7uUVujVpxn/HFr+UhKnANeRfc69vJctVezRI8XVXc18S1RZzryqb/FH5POj9Sn+Mv+DafsIvvvbf89Xqj7CL7723/PV6p5xS/k19tHvctTvVozjBL9nSa5G9hHlkfYRffe2/56vVH2EX33tv+er1RhGdak+WnZNy+7ZKNynKK2PykvijYsm5zLJ0418n1cJx2YbfSnF7V7DP+wi++9t/z1eqfseAu+g8Y1rfH9ur1RxSjcU7TPRbeZOXp5y2VO4uoxjOUqiajjh2tRxT27dRPGv5i5CqZt2NO3vnF1IyqtuDbj21RyWDaW5mwFrM1OPOePbPQAAVgAAAAAAAAAAAAAAAAAAAAAAAAAAAAAAAAAAAAAAAAAAAAAAAAAAAAAAAAAAAAAAAAAAAAAAAAAAAAAAAAAAAAAAAAAAAAAAAAAAAAAAAAAAAAAAAAAAAAAAAAAAAAAAAAAAAAAAAAAAAAAAAAAAAAD//2Q=="/>
          <p:cNvSpPr>
            <a:spLocks noChangeAspect="1" noChangeArrowheads="1"/>
          </p:cNvSpPr>
          <p:nvPr/>
        </p:nvSpPr>
        <p:spPr bwMode="auto">
          <a:xfrm>
            <a:off x="63500" y="-1571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5" name="AutoShape 4" descr="data:image/jpeg;base64,/9j/4AAQSkZJRgABAQAAAQABAAD/2wCEAAkGBhQGEBIQBxEUERAVEhAUERgWEA4QGBUUFhAXFxQWEhIjGyceGRkvGRQUHy8sJScpLjgsFR4xNTwqNScrLCkBCQoKDgwOGg8PGiwlHxwsKSksLCktNSwsKSkqNSwpKSwsLCouKSwqKSwsMCsqLDUpKSwsLCwsLjUsLDUsNSkpNP/AABEIAMcArwMBIgACEQEDEQH/xAAcAAEAAgMBAQEAAAAAAAAAAAAABQcEBggDAgH/xABKEAACAQIBBgYOBgcJAQAAAAAAAQIDBBEFBhIhMUEHUXF0gdITIiMyNDVCVGGTobPBwxUWF1ORkhRScoKistFDYmNzg7Hh8PEz/8QAGgEBAAMBAQEAAAAAAAAAAAAAAAIDBQQBBv/EACQRAQACAQMEAwADAAAAAAAAAAABAhEDBBIhMUFREzIzFCJh/9oADAMBAAIRAxEAPwC8QAAAAAAAAAAAAAAAAAAAAAAAAAAAAAAAAAAAPirVVCLlVajFJuTbSSS2tvcgPsEf9YLbzmj6+j1h9YLbzmh6+j1hlLjb0kAR/wBYLbzmh6+j1h9YLbzmh6+j1hk429JAGLbZUo3stG1rU6ksMcI1Kc3hx4J7NZkVKiopyqNRik222kkltbe5B5iYfQMD6ftvOaPr6XWH0/bec0fX0usMveNvTPBH/WC285oevo9YfWC285oevo9YZONvSQB5W13C8jpWs41I4tYxlGaxW1YpnqEQAAAAAAAAAACHzx8X3nNq3u2TB516EbqMoV4qUJJxkmsU01g01xBKs4mJ9OXKWXP0NqMu3jv161yMm7W7jeR0qDxW/jXKtxt/CxweWuTLSV5kqmqFSEoKUYtqE1KWj3u6WtPUU9QrytpaVFuL9Hx4yq0Nmmv8n9m7t6OuWpb9xEXmcUab0bbtuOW5ci3kNeZTqX2qs9XEtS5Wt5k5t5t1s6q8bfJscZPXJvFRhHfKb3L/AMIxCVtTHVYvAtW/SL6tKT0sbaWv/VgWpnZV7DYXcsMcLa4eHHhSkyLzK4PqGZccbfGpcSjo1KksVjrTajDZGOK5fSSGefi695pc+5kXeGZrasauryj/ABRNlfwv1jReventXKZJo1Ks6ElKk3GS2NE/aZxKcX2aLdRcWyXVKcNWts9ExOapJuo0ktrepIhbnOBTejb6l+s9/ItyMC+rVMoPGq0luiscF/Vmw8GmZkM67108oN9hp03UmovBz7ZRUcdqWL18h7FS9raccpjpC2eB945Mj/nV/wCY3cw8k5HpZDpKjkymqVJNtRWOGL2szC5iat+d5t7AAFYAAAAAAAAAaxwhZ3LM+zlVhg68+0oJ68Ztd81xJa30LeHsRNpxCu+HDO5XlSGT7R4xptTuGntqYdpDoTxfpa4is8mWH0hUUdkVrk+Jej0mPXrSuZSnXk5Tk3KTbxbk3i23x4mz5BtP0eli++lrfwKplsaOnFYx6ftPN+jHyXJ+mUmXlmJmjTzUtkqUFGtUwnWe/HDVHHiS1cuPGV1mTk9ZRvqMZrGMW6kv3Fiv4tEuo9pHlzby+MUgIbPPxde80ufcyJkhs8/F17zS59zIscNe8OVj3tNr5DwPe0758hVDb0vvDLLG4DvDa/NvmwK5LG4DvDa/NvmwLHTu/wAbLqAB6+ZAAAAAAAAAAAOdeF/OB5aylOnF9yt+5QW7S1OpLl0tX7qOiJz7Gm5bEm3yI5Hyhdu/rVKs9tSpUqPlnNy+JGzq21czM+nxa0uzTjHjax5N5utOOgkvQapkSGnWWPF8UbaVS1adm68FVHSuasn5NHBfvTX9C0Ss+CiXdq6/w4fzlmFlOzK3f6yEPniscnXvNLn3MiYIfPHxde80ufcyJueveHKp72nfPkPA97Tvugqht6X3hlljcB3htfm3zYFcljcB3htfm3zYFjp3f42XUAD18yAAAAAAAAAADBy7U7Fa3Eo7VQrNdFKRyWddZRt/0ujUpry6c4/mg18TkZrR1S27yFnbte0pHN9926PijajT8k1ew1ovoNwK5adPq3PgsraF3Ui/KovDlU4v+paZSWZ+UPoy9oTm8IuWhLkmtHH8Wn0F2llOzL3lcXz7CHzx8XXvNLn3MiYIfPHxde80ufcyJuWveHKp72nfdB4Hvad90FUNvS+8MssbgO8Nr82+bArksbgO8Nr82+bAsdO7/Gy6gAevmQAAAAAAAAAADlrPjJLyJlG6otYJVZSh+xN6cfZLDoOpSpeHLNJ3MIZQtI4umux3GC8jHtJ9DbT9ElxEbQ6NvbjbHtTEZaDTjtTxRuWT7pXUE48RphmZOyi7GX93f6PSVzDUpbHSW4FyZlZxrL1ulUfd6aUai3vinyP/AHxKUtryN0k6bJDJuUqmSaiq2UnCa9q3qS3o8rOJea+j8lceV+kPnhryfe80ufcyNdyVwp06iSypTlCW+UFpxfRtXtPvOLPq1yhZ3NK3qSc6lvXhBdjmsZSpSUVju1tFvKGX8GpW3WHOh72nfdB51aToPRqpxfE1ge+TtF1Eq70YvVjq1N7MfQQaunOLRMsgsbgO8Nr82+bA02eQ/wBSf4xN64GbJ2d7W7K1rt2lg9vdYvYSiYX7q8To2wuIAE3zgAAAAAAAAAAB8VaSrxcaqUoyTUk0mmmsGmt6wPsAUXn/AMD9TJcpXGbkXVt3i5UljKdLj0FtnD2r07SsmtF4S1NbTsE17ODMGyzmxllGhHsj/tIY059Mlt6cSM1denucdLOYqNeVu8aTa/7vRJ0M4p0//olL2Fn5T4AYSbeS7uUVujVpxn/HFr+UhKnANeRfc69vJctVezRI8XVXc18S1RZzryqb/FH5POj9Sn+Mv+DafsIvvvbf89Xqj7CL7723/PV6p5xS/k19tHvctTvVozjBL9nSa5G9hHlkfYRffe2/56vVH2EX33tv+er1RhGdak+WnZNy+7ZKNynKK2PykvijYsm5zLJ0418n1cJx2YbfSnF7V7DP+wi++9t/z1eqfseAu+g8Y1rfH9ur1RxSjcU7TPRbeZOXp5y2VO4uoxjOUqiajjh2tRxT27dRPGv5i5CqZt2NO3vnF1IyqtuDbj21RyWDaW5mwFrM1OPOePbPQAAVgAAAAAAAAAAAAAAAAAAAAAAAAAAAAAAAAAAAAAAAAAAAAAAAAAAAAAAAAAAAAAAAAAAAAAAAAAAAAAAAAAAAAAAAAAAAAAAAAAAAAAAAAAAAAAAAAAAAAAAAAAAAAAAAAAAAAAAAAAAAAAAAAAAAAD//2Q=="/>
          <p:cNvSpPr>
            <a:spLocks noChangeAspect="1" noChangeArrowheads="1"/>
          </p:cNvSpPr>
          <p:nvPr/>
        </p:nvSpPr>
        <p:spPr bwMode="auto">
          <a:xfrm>
            <a:off x="215900" y="-47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09" t="13088" r="20909" b="34285"/>
          <a:stretch/>
        </p:blipFill>
        <p:spPr bwMode="auto">
          <a:xfrm>
            <a:off x="182880" y="140906"/>
            <a:ext cx="565035" cy="453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Título"/>
          <p:cNvSpPr>
            <a:spLocks noGrp="1"/>
          </p:cNvSpPr>
          <p:nvPr>
            <p:ph type="title"/>
          </p:nvPr>
        </p:nvSpPr>
        <p:spPr>
          <a:xfrm>
            <a:off x="822961" y="228600"/>
            <a:ext cx="4297680" cy="502920"/>
          </a:xfrm>
        </p:spPr>
        <p:txBody>
          <a:bodyPr/>
          <a:lstStyle/>
          <a:p>
            <a:pPr algn="just">
              <a:lnSpc>
                <a:spcPct val="100000"/>
              </a:lnSpc>
            </a:pPr>
            <a:r>
              <a:rPr lang="es-EC" sz="2800" b="1" dirty="0" smtClean="0">
                <a:solidFill>
                  <a:srgbClr val="B38538"/>
                </a:solidFill>
                <a:effectLst/>
                <a:latin typeface="Times New Roman" pitchFamily="18" charset="0"/>
                <a:cs typeface="Times New Roman" pitchFamily="18" charset="0"/>
              </a:rPr>
              <a:t>Pasteurización en túnel</a:t>
            </a:r>
            <a:endParaRPr lang="es-EC" sz="2800" b="1" dirty="0">
              <a:solidFill>
                <a:srgbClr val="B38538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182880" y="960120"/>
            <a:ext cx="3474720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600" b="1" u="sng" dirty="0" smtClean="0">
                <a:latin typeface="Times New Roman" pitchFamily="18" charset="0"/>
                <a:cs typeface="Times New Roman" pitchFamily="18" charset="0"/>
              </a:rPr>
              <a:t>Descripción:</a:t>
            </a:r>
            <a:endParaRPr lang="es-ES" sz="1400" u="sng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es-ES" sz="1400" dirty="0" smtClean="0"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es-ES" sz="1400" dirty="0">
                <a:latin typeface="Times New Roman" pitchFamily="18" charset="0"/>
                <a:cs typeface="Times New Roman" pitchFamily="18" charset="0"/>
              </a:rPr>
              <a:t>cerveza es previamente depositada y  sellado en su </a:t>
            </a:r>
            <a:r>
              <a:rPr lang="es-ES" sz="1400" dirty="0" smtClean="0">
                <a:latin typeface="Times New Roman" pitchFamily="18" charset="0"/>
                <a:cs typeface="Times New Roman" pitchFamily="18" charset="0"/>
              </a:rPr>
              <a:t>envase </a:t>
            </a:r>
            <a:r>
              <a:rPr lang="es-ES" sz="1400" dirty="0">
                <a:latin typeface="Times New Roman" pitchFamily="18" charset="0"/>
                <a:cs typeface="Times New Roman" pitchFamily="18" charset="0"/>
              </a:rPr>
              <a:t>antes </a:t>
            </a:r>
            <a:r>
              <a:rPr lang="es-ES" sz="1400" dirty="0" smtClean="0">
                <a:latin typeface="Times New Roman" pitchFamily="18" charset="0"/>
                <a:cs typeface="Times New Roman" pitchFamily="18" charset="0"/>
              </a:rPr>
              <a:t>de pasar al proceso de pasteurización. 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es-ES" sz="14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es-ES" sz="1400" dirty="0" smtClean="0">
                <a:latin typeface="Times New Roman" pitchFamily="18" charset="0"/>
                <a:cs typeface="Times New Roman" pitchFamily="18" charset="0"/>
              </a:rPr>
              <a:t>Las </a:t>
            </a:r>
            <a:r>
              <a:rPr lang="es-ES" sz="1400" dirty="0">
                <a:latin typeface="Times New Roman" pitchFamily="18" charset="0"/>
                <a:cs typeface="Times New Roman" pitchFamily="18" charset="0"/>
              </a:rPr>
              <a:t>botellas se cargan en un </a:t>
            </a:r>
            <a:r>
              <a:rPr lang="es-ES" sz="1400" dirty="0" smtClean="0">
                <a:latin typeface="Times New Roman" pitchFamily="18" charset="0"/>
                <a:cs typeface="Times New Roman" pitchFamily="18" charset="0"/>
              </a:rPr>
              <a:t>extremo donde son impulsados por los brazos emparrillados que tienen las vigas del pasteurizador. </a:t>
            </a:r>
            <a:endParaRPr lang="es-ES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s-ES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es-ES" sz="1400" dirty="0" smtClean="0">
                <a:latin typeface="Times New Roman" pitchFamily="18" charset="0"/>
                <a:cs typeface="Times New Roman" pitchFamily="18" charset="0"/>
              </a:rPr>
              <a:t>El túnel tiene diferentes zonas de pulverización donde se rocía agua a diferentes temperaturas. </a:t>
            </a:r>
          </a:p>
          <a:p>
            <a:pPr algn="just"/>
            <a:endParaRPr lang="es-ES" sz="14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es-ES" sz="1400" dirty="0" smtClean="0">
                <a:latin typeface="Times New Roman" pitchFamily="18" charset="0"/>
                <a:cs typeface="Times New Roman" pitchFamily="18" charset="0"/>
              </a:rPr>
              <a:t>Los </a:t>
            </a:r>
            <a:r>
              <a:rPr lang="es-ES" sz="1400" dirty="0">
                <a:latin typeface="Times New Roman" pitchFamily="18" charset="0"/>
                <a:cs typeface="Times New Roman" pitchFamily="18" charset="0"/>
              </a:rPr>
              <a:t>cambios de temperatura tienen que hacerse en etapas, para evitar que las botellas se rompan</a:t>
            </a:r>
            <a:r>
              <a:rPr lang="es-ES" sz="1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es-ES" sz="14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es-ES" sz="1400" dirty="0" smtClean="0">
                <a:latin typeface="Times New Roman" pitchFamily="18" charset="0"/>
                <a:cs typeface="Times New Roman" pitchFamily="18" charset="0"/>
              </a:rPr>
              <a:t>Pueden tener  una longitud de 15 a 30 metros y por lo general suelen tener de 7 a 15 zonas.</a:t>
            </a:r>
          </a:p>
          <a:p>
            <a:pPr algn="just"/>
            <a:endParaRPr lang="es-ES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es-ES" sz="1400" dirty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s-ES" sz="1400" dirty="0" smtClean="0">
                <a:latin typeface="Times New Roman" pitchFamily="18" charset="0"/>
                <a:cs typeface="Times New Roman" pitchFamily="18" charset="0"/>
              </a:rPr>
              <a:t>as </a:t>
            </a:r>
            <a:r>
              <a:rPr lang="es-ES" sz="1400" dirty="0">
                <a:latin typeface="Times New Roman" pitchFamily="18" charset="0"/>
                <a:cs typeface="Times New Roman" pitchFamily="18" charset="0"/>
              </a:rPr>
              <a:t>unidades de pasteurización </a:t>
            </a:r>
            <a:r>
              <a:rPr lang="es-ES" sz="1400" dirty="0" smtClean="0">
                <a:latin typeface="Times New Roman" pitchFamily="18" charset="0"/>
                <a:cs typeface="Times New Roman" pitchFamily="18" charset="0"/>
              </a:rPr>
              <a:t>oscilan </a:t>
            </a:r>
            <a:r>
              <a:rPr lang="es-ES" sz="1400" dirty="0">
                <a:latin typeface="Times New Roman" pitchFamily="18" charset="0"/>
                <a:cs typeface="Times New Roman" pitchFamily="18" charset="0"/>
              </a:rPr>
              <a:t>entre los 18 y 25 UP</a:t>
            </a:r>
            <a:r>
              <a:rPr lang="es-ES" sz="1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3361" y="4663440"/>
            <a:ext cx="4630736" cy="18907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8 Imagen"/>
          <p:cNvPicPr/>
          <p:nvPr/>
        </p:nvPicPr>
        <p:blipFill>
          <a:blip r:embed="rId4">
            <a:extLst/>
          </a:blip>
          <a:srcRect/>
          <a:stretch>
            <a:fillRect/>
          </a:stretch>
        </p:blipFill>
        <p:spPr bwMode="auto">
          <a:xfrm>
            <a:off x="4023361" y="914400"/>
            <a:ext cx="4630736" cy="35661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11987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jecutivo">
  <a:themeElements>
    <a:clrScheme name="Ejecutivo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jecutivo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jecutiv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6175</TotalTime>
  <Words>1544</Words>
  <Application>Microsoft Office PowerPoint</Application>
  <PresentationFormat>Presentación en pantalla (4:3)</PresentationFormat>
  <Paragraphs>348</Paragraphs>
  <Slides>24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25" baseType="lpstr">
      <vt:lpstr>Ejecutivo</vt:lpstr>
      <vt:lpstr>Presentación de PowerPoint</vt:lpstr>
      <vt:lpstr>Justificación</vt:lpstr>
      <vt:lpstr>Objetivo General</vt:lpstr>
      <vt:lpstr>Objetivo Específicos</vt:lpstr>
      <vt:lpstr>Cervecería Nacional: Tradición cervecera ecuatoriana </vt:lpstr>
      <vt:lpstr>125 de años de trayectoria</vt:lpstr>
      <vt:lpstr>7 etapas en la producción de la cerveza …</vt:lpstr>
      <vt:lpstr>Proceso de pasteurización actual de la planta Pascuales</vt:lpstr>
      <vt:lpstr>Pasteurización en túnel</vt:lpstr>
      <vt:lpstr>Falta de homogeneidad y sobrepasteurización  impactos negativos cualitativos…</vt:lpstr>
      <vt:lpstr>Impactos cuantitativos de la pasteurización en túnel</vt:lpstr>
      <vt:lpstr>Estudio de la viabilidad técnica-económica del proceso de pasteurización flash</vt:lpstr>
      <vt:lpstr>Funcionamiento de un pasteurizador flash</vt:lpstr>
      <vt:lpstr>Comparación de los costos y ahorros netos entre el proceso de pasteurización en túnel vs proceso de pasteurización flash</vt:lpstr>
      <vt:lpstr>Estructura del proceso de pasteurización de línea de embotellado considerando ambos procesos</vt:lpstr>
      <vt:lpstr>Beneficios tributarios ambientales</vt:lpstr>
      <vt:lpstr>Analisis de la viabilidad económica del proyecto</vt:lpstr>
      <vt:lpstr>Supuestos para el análisis financiero</vt:lpstr>
      <vt:lpstr>$642k de ahorro anual  entre el proceso túnel vs flash</vt:lpstr>
      <vt:lpstr>Tabla de amortización del préstamo bancario</vt:lpstr>
      <vt:lpstr>Variación anual del ahorro entre pasteurizador túnel vs pasteurizador flash</vt:lpstr>
      <vt:lpstr>TIR 7 veces superior al WACC</vt:lpstr>
      <vt:lpstr>Esquematización de la viabilidad del  Tema</vt:lpstr>
      <vt:lpstr>Presentación de PowerPoint</vt:lpstr>
    </vt:vector>
  </TitlesOfParts>
  <Company>SABMiller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Universidad Espíritu Santo</dc:title>
  <dc:creator>Luigi Edy Villacres Benavides</dc:creator>
  <cp:lastModifiedBy>Owner</cp:lastModifiedBy>
  <cp:revision>149</cp:revision>
  <dcterms:created xsi:type="dcterms:W3CDTF">2013-06-17T15:25:47Z</dcterms:created>
  <dcterms:modified xsi:type="dcterms:W3CDTF">2013-09-14T16:43:22Z</dcterms:modified>
</cp:coreProperties>
</file>